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1"/>
  </p:notesMasterIdLst>
  <p:sldIdLst>
    <p:sldId id="282" r:id="rId2"/>
    <p:sldId id="257" r:id="rId3"/>
    <p:sldId id="281" r:id="rId4"/>
    <p:sldId id="270" r:id="rId5"/>
    <p:sldId id="272" r:id="rId6"/>
    <p:sldId id="273" r:id="rId7"/>
    <p:sldId id="259" r:id="rId8"/>
    <p:sldId id="260" r:id="rId9"/>
    <p:sldId id="277" r:id="rId10"/>
    <p:sldId id="278" r:id="rId11"/>
    <p:sldId id="261" r:id="rId12"/>
    <p:sldId id="279" r:id="rId13"/>
    <p:sldId id="262" r:id="rId14"/>
    <p:sldId id="266" r:id="rId15"/>
    <p:sldId id="268" r:id="rId16"/>
    <p:sldId id="274" r:id="rId17"/>
    <p:sldId id="275" r:id="rId18"/>
    <p:sldId id="276" r:id="rId19"/>
    <p:sldId id="280" r:id="rId20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8608E5F-A921-4A8F-95AB-695162C07602}" type="datetimeFigureOut">
              <a:rPr lang="da-DK"/>
              <a:pPr>
                <a:defRPr/>
              </a:pPr>
              <a:t>05-07-2014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316C814-BE76-495E-8742-5A1B7F333F2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4373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noFill/>
          <a:ln>
            <a:miter lim="800000"/>
            <a:headEnd/>
            <a:tailEnd/>
          </a:ln>
        </p:spPr>
        <p:txBody>
          <a:bodyPr wrap="square" lIns="91429" tIns="45714" rIns="91429" bIns="45714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D69944-35F4-498F-9496-FA0455C706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a-DK" smtClean="0"/>
          </a:p>
        </p:txBody>
      </p:sp>
    </p:spTree>
    <p:extLst>
      <p:ext uri="{BB962C8B-B14F-4D97-AF65-F5344CB8AC3E}">
        <p14:creationId xmlns:p14="http://schemas.microsoft.com/office/powerpoint/2010/main" val="2161875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a-DK" smtClean="0"/>
          </a:p>
        </p:txBody>
      </p:sp>
      <p:sp>
        <p:nvSpPr>
          <p:cNvPr id="5018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E230D17-3956-45DB-82E2-753CBDDD7247}" type="slidenum">
              <a:rPr lang="da-DK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3894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5675C-DED9-4B2D-B196-F1846F6E7153}" type="datetimeFigureOut">
              <a:rPr lang="da-DK"/>
              <a:pPr>
                <a:defRPr/>
              </a:pPr>
              <a:t>05-07-2014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5B3F1-5941-43AD-A826-619894B934A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2AB2F-C05D-4E44-9923-4E97E464728E}" type="datetimeFigureOut">
              <a:rPr lang="da-DK"/>
              <a:pPr>
                <a:defRPr/>
              </a:pPr>
              <a:t>05-07-2014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E8D5F-95BB-4748-96EF-E1E48161E93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E604C-C164-4F39-B87B-8A318BEE3D9E}" type="datetimeFigureOut">
              <a:rPr lang="da-DK"/>
              <a:pPr>
                <a:defRPr/>
              </a:pPr>
              <a:t>05-07-2014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C6463-B019-45E2-9BBB-69DBB5313E5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iagram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da-DK" noProof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F8CCA-E4EB-45D0-987B-AD0F70012B0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A141C-C2E9-46B4-B2EC-7DE2E89D28C3}" type="datetimeFigureOut">
              <a:rPr lang="da-DK"/>
              <a:pPr>
                <a:defRPr/>
              </a:pPr>
              <a:t>05-07-2014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04883-7216-43B1-B947-DB03E6FEC60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EF00D-BAFF-49E0-88A4-6A07B2627D47}" type="datetimeFigureOut">
              <a:rPr lang="da-DK"/>
              <a:pPr>
                <a:defRPr/>
              </a:pPr>
              <a:t>05-07-2014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2E9CA-ECED-4448-A8E0-3F386401C51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6ACD2-016D-420A-89DE-DA4F45BE0183}" type="datetimeFigureOut">
              <a:rPr lang="da-DK"/>
              <a:pPr>
                <a:defRPr/>
              </a:pPr>
              <a:t>05-07-2014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1719D-79EE-4278-B3B1-B1B30CC861C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4717D-F7C6-400F-B211-4990CAA1F53E}" type="datetimeFigureOut">
              <a:rPr lang="da-DK"/>
              <a:pPr>
                <a:defRPr/>
              </a:pPr>
              <a:t>05-07-2014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B51F2-C2ED-4BD9-9FE3-CC2A243E6D3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3E03A-6E45-46FF-BD23-B243316DC4CD}" type="datetimeFigureOut">
              <a:rPr lang="da-DK"/>
              <a:pPr>
                <a:defRPr/>
              </a:pPr>
              <a:t>05-07-2014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B0A81-A050-4825-8EA5-4AE64B81967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435CF-A070-4437-B1C6-B8E4D451CCF1}" type="datetimeFigureOut">
              <a:rPr lang="da-DK"/>
              <a:pPr>
                <a:defRPr/>
              </a:pPr>
              <a:t>05-07-2014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03D41-4221-4D44-BD71-6C4972205A3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7C59-2F75-4B77-9D60-D247E3E151F1}" type="datetimeFigureOut">
              <a:rPr lang="da-DK"/>
              <a:pPr>
                <a:defRPr/>
              </a:pPr>
              <a:t>05-07-2014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30E96-7F27-4277-B990-661AA3141EA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AF86D-127C-423A-8776-CC3121C08DF9}" type="datetimeFigureOut">
              <a:rPr lang="da-DK"/>
              <a:pPr>
                <a:defRPr/>
              </a:pPr>
              <a:t>05-07-2014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069DC-0D5B-4863-A483-6571344EB2F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C911E2-248D-4D85-9307-98CB9F9B84CF}" type="datetimeFigureOut">
              <a:rPr lang="da-DK"/>
              <a:pPr>
                <a:defRPr/>
              </a:pPr>
              <a:t>05-07-2014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047A5F-4B24-45A7-9781-538AD4F1F52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jpeg"/><Relationship Id="rId5" Type="http://schemas.openxmlformats.org/officeDocument/2006/relationships/image" Target="../media/image8.png"/><Relationship Id="rId4" Type="http://schemas.openxmlformats.org/officeDocument/2006/relationships/oleObject" Target="../embeddings/Microsoft_Excel_97-2003_Worksheet4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jpeg"/><Relationship Id="rId5" Type="http://schemas.openxmlformats.org/officeDocument/2006/relationships/image" Target="../media/image9.png"/><Relationship Id="rId4" Type="http://schemas.openxmlformats.org/officeDocument/2006/relationships/oleObject" Target="../embeddings/Microsoft_Excel_97-2003_Worksheet5.xls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7.xls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png"/><Relationship Id="rId5" Type="http://schemas.openxmlformats.org/officeDocument/2006/relationships/oleObject" Target="../embeddings/Microsoft_Excel_97-2003_Worksheet6.xls"/><Relationship Id="rId10" Type="http://schemas.openxmlformats.org/officeDocument/2006/relationships/image" Target="../media/image1.jpeg"/><Relationship Id="rId4" Type="http://schemas.openxmlformats.org/officeDocument/2006/relationships/oleObject" Target="../embeddings/oleObject6.bin"/><Relationship Id="rId9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Microsoft_Excel_97-2003_Worksheet9.xls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2.png"/><Relationship Id="rId4" Type="http://schemas.openxmlformats.org/officeDocument/2006/relationships/oleObject" Target="../embeddings/Microsoft_Excel_97-2003_Worksheet8.xls"/><Relationship Id="rId9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jpeg"/><Relationship Id="rId5" Type="http://schemas.openxmlformats.org/officeDocument/2006/relationships/image" Target="../media/image14.png"/><Relationship Id="rId4" Type="http://schemas.openxmlformats.org/officeDocument/2006/relationships/oleObject" Target="../embeddings/Microsoft_Excel_97-2003_Worksheet10.xls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jpeg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97-2003_Worksheet2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jpeg"/><Relationship Id="rId5" Type="http://schemas.openxmlformats.org/officeDocument/2006/relationships/image" Target="../media/image4.png"/><Relationship Id="rId4" Type="http://schemas.openxmlformats.org/officeDocument/2006/relationships/oleObject" Target="../embeddings/Microsoft_Excel_97-2003_Worksheet3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539552" y="476672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4000" dirty="0" err="1" smtClean="0"/>
              <a:t>This</a:t>
            </a:r>
            <a:r>
              <a:rPr lang="da-DK" sz="4000" dirty="0" smtClean="0"/>
              <a:t> Power Point </a:t>
            </a:r>
            <a:r>
              <a:rPr lang="da-DK" sz="4000" dirty="0" err="1" smtClean="0"/>
              <a:t>presentation</a:t>
            </a:r>
            <a:r>
              <a:rPr lang="da-DK" sz="4000" dirty="0" smtClean="0"/>
              <a:t> </a:t>
            </a:r>
            <a:r>
              <a:rPr lang="da-DK" sz="4000" dirty="0" err="1" smtClean="0"/>
              <a:t>belongs</a:t>
            </a:r>
            <a:r>
              <a:rPr lang="da-DK" sz="4000" dirty="0" smtClean="0"/>
              <a:t> to the Danish </a:t>
            </a:r>
            <a:r>
              <a:rPr lang="da-DK" sz="4000" dirty="0" err="1" smtClean="0"/>
              <a:t>Renal</a:t>
            </a:r>
            <a:r>
              <a:rPr lang="da-DK" sz="4000" dirty="0" smtClean="0"/>
              <a:t> </a:t>
            </a:r>
            <a:r>
              <a:rPr lang="da-DK" sz="4000" dirty="0" err="1" smtClean="0"/>
              <a:t>Registry</a:t>
            </a:r>
            <a:r>
              <a:rPr lang="da-DK" sz="4000" dirty="0" smtClean="0"/>
              <a:t>, </a:t>
            </a:r>
            <a:r>
              <a:rPr lang="da-DK" sz="4000" dirty="0" err="1" smtClean="0"/>
              <a:t>which</a:t>
            </a:r>
            <a:r>
              <a:rPr lang="da-DK" sz="4000" dirty="0" smtClean="0"/>
              <a:t> </a:t>
            </a:r>
            <a:r>
              <a:rPr lang="da-DK" sz="4000" dirty="0" err="1" smtClean="0"/>
              <a:t>owns</a:t>
            </a:r>
            <a:r>
              <a:rPr lang="da-DK" sz="4000" dirty="0" smtClean="0"/>
              <a:t> the copyright. It </a:t>
            </a:r>
            <a:r>
              <a:rPr lang="da-DK" sz="4000" dirty="0" err="1" smtClean="0"/>
              <a:t>can</a:t>
            </a:r>
            <a:r>
              <a:rPr lang="da-DK" sz="4000" dirty="0" smtClean="0"/>
              <a:t> </a:t>
            </a:r>
            <a:r>
              <a:rPr lang="da-DK" sz="4000" dirty="0" err="1" smtClean="0"/>
              <a:t>be</a:t>
            </a:r>
            <a:r>
              <a:rPr lang="da-DK" sz="4000" dirty="0" smtClean="0"/>
              <a:t> </a:t>
            </a:r>
            <a:r>
              <a:rPr lang="da-DK" sz="4000" dirty="0" err="1" smtClean="0"/>
              <a:t>freely</a:t>
            </a:r>
            <a:r>
              <a:rPr lang="da-DK" sz="4000" dirty="0" smtClean="0"/>
              <a:t> </a:t>
            </a:r>
            <a:r>
              <a:rPr lang="da-DK" sz="4000" dirty="0" err="1" smtClean="0"/>
              <a:t>used</a:t>
            </a:r>
            <a:r>
              <a:rPr lang="da-DK" sz="4000" dirty="0" smtClean="0"/>
              <a:t> for </a:t>
            </a:r>
            <a:r>
              <a:rPr lang="da-DK" sz="4000" dirty="0" err="1" smtClean="0"/>
              <a:t>non-commercial</a:t>
            </a:r>
            <a:r>
              <a:rPr lang="da-DK" sz="4000" dirty="0" smtClean="0"/>
              <a:t> </a:t>
            </a:r>
            <a:r>
              <a:rPr lang="da-DK" sz="4000" dirty="0" err="1" smtClean="0"/>
              <a:t>study</a:t>
            </a:r>
            <a:r>
              <a:rPr lang="da-DK" sz="4000" dirty="0" smtClean="0"/>
              <a:t> and </a:t>
            </a:r>
            <a:r>
              <a:rPr lang="da-DK" sz="4000" dirty="0" err="1" smtClean="0"/>
              <a:t>educational</a:t>
            </a:r>
            <a:r>
              <a:rPr lang="da-DK" sz="4000" dirty="0" smtClean="0"/>
              <a:t> </a:t>
            </a:r>
            <a:r>
              <a:rPr lang="da-DK" sz="4000" dirty="0" err="1" smtClean="0"/>
              <a:t>purposes</a:t>
            </a:r>
            <a:r>
              <a:rPr lang="da-DK" sz="4000" dirty="0" smtClean="0"/>
              <a:t>. </a:t>
            </a:r>
            <a:r>
              <a:rPr lang="da-DK" sz="4000" dirty="0" err="1" smtClean="0"/>
              <a:t>Any</a:t>
            </a:r>
            <a:r>
              <a:rPr lang="da-DK" sz="4000" dirty="0" smtClean="0"/>
              <a:t> </a:t>
            </a:r>
            <a:r>
              <a:rPr lang="da-DK" sz="4000" dirty="0" err="1" smtClean="0"/>
              <a:t>commercial</a:t>
            </a:r>
            <a:r>
              <a:rPr lang="da-DK" sz="4000" dirty="0" smtClean="0"/>
              <a:t> </a:t>
            </a:r>
            <a:r>
              <a:rPr lang="da-DK" sz="4000" dirty="0" err="1" smtClean="0"/>
              <a:t>use</a:t>
            </a:r>
            <a:r>
              <a:rPr lang="da-DK" sz="4000" dirty="0" smtClean="0"/>
              <a:t> </a:t>
            </a:r>
            <a:r>
              <a:rPr lang="da-DK" sz="4000" dirty="0" err="1" smtClean="0"/>
              <a:t>or</a:t>
            </a:r>
            <a:r>
              <a:rPr lang="da-DK" sz="4000" dirty="0" smtClean="0"/>
              <a:t> </a:t>
            </a:r>
            <a:r>
              <a:rPr lang="da-DK" sz="4000" dirty="0" err="1" smtClean="0"/>
              <a:t>publication</a:t>
            </a:r>
            <a:r>
              <a:rPr lang="da-DK" sz="4000" dirty="0" smtClean="0"/>
              <a:t> </a:t>
            </a:r>
            <a:r>
              <a:rPr lang="da-DK" sz="4000" dirty="0" err="1" smtClean="0"/>
              <a:t>requires</a:t>
            </a:r>
            <a:r>
              <a:rPr lang="da-DK" sz="4000" dirty="0" smtClean="0"/>
              <a:t> the prior permission of the Danish </a:t>
            </a:r>
            <a:r>
              <a:rPr lang="da-DK" sz="4000" dirty="0" err="1" smtClean="0"/>
              <a:t>Renal</a:t>
            </a:r>
            <a:r>
              <a:rPr lang="da-DK" sz="4000" dirty="0" smtClean="0"/>
              <a:t> </a:t>
            </a:r>
            <a:r>
              <a:rPr lang="da-DK" sz="4000" dirty="0" err="1" smtClean="0"/>
              <a:t>Registry</a:t>
            </a:r>
            <a:r>
              <a:rPr lang="da-DK" sz="4000" dirty="0" smtClean="0"/>
              <a:t>.</a:t>
            </a:r>
            <a:endParaRPr lang="da-DK" sz="4000" dirty="0"/>
          </a:p>
        </p:txBody>
      </p:sp>
      <p:pic>
        <p:nvPicPr>
          <p:cNvPr id="5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875" y="5786438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Increasing Comorbidity 1990-2011</a:t>
            </a:r>
          </a:p>
        </p:txBody>
      </p:sp>
      <p:pic>
        <p:nvPicPr>
          <p:cNvPr id="34819" name="Billede 15" descr="Beskrivelse: charlsonFIG1_sammen2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412875"/>
            <a:ext cx="7753350" cy="480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875" y="5786438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smtClean="0"/>
              <a:t>Influence of Cohort</a:t>
            </a:r>
          </a:p>
        </p:txBody>
      </p:sp>
      <p:graphicFrame>
        <p:nvGraphicFramePr>
          <p:cNvPr id="35843" name="Pladsholder til indhold 5"/>
          <p:cNvGraphicFramePr>
            <a:graphicFrameLocks noGrp="1"/>
          </p:cNvGraphicFramePr>
          <p:nvPr>
            <p:ph idx="1"/>
          </p:nvPr>
        </p:nvGraphicFramePr>
        <p:xfrm>
          <a:off x="344488" y="1506538"/>
          <a:ext cx="8393112" cy="466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4" r:id="rId4" imgW="8388823" imgH="4669941" progId="Excel.Sheet.8">
                  <p:embed/>
                </p:oleObj>
              </mc:Choice>
              <mc:Fallback>
                <p:oleObj r:id="rId4" imgW="8388823" imgH="4669941" progId="Excel.Sheet.8">
                  <p:embed/>
                  <p:pic>
                    <p:nvPicPr>
                      <p:cNvPr id="0" name="Pladsholder til indhold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8" y="1506538"/>
                        <a:ext cx="8393112" cy="4665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4" name="Tekstboks 4"/>
          <p:cNvSpPr txBox="1">
            <a:spLocks noChangeArrowheads="1"/>
          </p:cNvSpPr>
          <p:nvPr/>
        </p:nvSpPr>
        <p:spPr bwMode="auto">
          <a:xfrm>
            <a:off x="3995738" y="6165850"/>
            <a:ext cx="15763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/>
              <a:t>Charlson Score</a:t>
            </a:r>
          </a:p>
        </p:txBody>
      </p:sp>
      <p:pic>
        <p:nvPicPr>
          <p:cNvPr id="5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43875" y="5786438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Dialysis Modality &amp; Cohort</a:t>
            </a:r>
          </a:p>
        </p:txBody>
      </p:sp>
      <p:graphicFrame>
        <p:nvGraphicFramePr>
          <p:cNvPr id="36867" name="Pladsholder til indhold 6"/>
          <p:cNvGraphicFramePr>
            <a:graphicFrameLocks noGrp="1"/>
          </p:cNvGraphicFramePr>
          <p:nvPr>
            <p:ph idx="1"/>
          </p:nvPr>
        </p:nvGraphicFramePr>
        <p:xfrm>
          <a:off x="488950" y="1506538"/>
          <a:ext cx="8026400" cy="421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8" r:id="rId4" imgW="8029128" imgH="4218798" progId="Excel.Sheet.8">
                  <p:embed/>
                </p:oleObj>
              </mc:Choice>
              <mc:Fallback>
                <p:oleObj r:id="rId4" imgW="8029128" imgH="4218798" progId="Excel.Sheet.8">
                  <p:embed/>
                  <p:pic>
                    <p:nvPicPr>
                      <p:cNvPr id="0" name="Pladsholder til indhold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1506538"/>
                        <a:ext cx="8026400" cy="421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8" name="Tekstboks 12"/>
          <p:cNvSpPr txBox="1">
            <a:spLocks noChangeArrowheads="1"/>
          </p:cNvSpPr>
          <p:nvPr/>
        </p:nvSpPr>
        <p:spPr bwMode="auto">
          <a:xfrm>
            <a:off x="684213" y="6165850"/>
            <a:ext cx="64595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/>
              <a:t>Significant difference from 100%: ***:p&lt;0.001; **:p&lt;0.01; *:p&lt;0.05</a:t>
            </a:r>
          </a:p>
        </p:txBody>
      </p:sp>
      <p:pic>
        <p:nvPicPr>
          <p:cNvPr id="5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43875" y="5786438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Dialysis Modality and Age</a:t>
            </a:r>
          </a:p>
        </p:txBody>
      </p:sp>
      <p:sp>
        <p:nvSpPr>
          <p:cNvPr id="37891" name="Pladsholder til teks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a-DK" sz="2800" smtClean="0"/>
              <a:t>&lt;65 years</a:t>
            </a:r>
          </a:p>
        </p:txBody>
      </p:sp>
      <p:graphicFrame>
        <p:nvGraphicFramePr>
          <p:cNvPr id="37892" name="Pladsholder til indhold 6"/>
          <p:cNvGraphicFramePr>
            <a:graphicFrameLocks noGrp="1"/>
          </p:cNvGraphicFramePr>
          <p:nvPr>
            <p:ph sz="half" idx="2"/>
          </p:nvPr>
        </p:nvGraphicFramePr>
        <p:xfrm>
          <a:off x="849313" y="2082800"/>
          <a:ext cx="3636962" cy="370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5" r:id="rId5" imgW="3639627" imgH="3700593" progId="Excel.Sheet.8">
                  <p:embed/>
                </p:oleObj>
              </mc:Choice>
              <mc:Fallback>
                <p:oleObj r:id="rId5" imgW="3639627" imgH="3700593" progId="Excel.Sheet.8">
                  <p:embed/>
                  <p:pic>
                    <p:nvPicPr>
                      <p:cNvPr id="0" name="Pladsholder til indhold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2082800"/>
                        <a:ext cx="3636962" cy="3700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3" name="Pladsholder til tekst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da-DK" sz="2800" smtClean="0"/>
              <a:t>&gt;65 years</a:t>
            </a:r>
          </a:p>
        </p:txBody>
      </p:sp>
      <p:graphicFrame>
        <p:nvGraphicFramePr>
          <p:cNvPr id="37894" name="Pladsholder til indhold 6"/>
          <p:cNvGraphicFramePr>
            <a:graphicFrameLocks noGrp="1"/>
          </p:cNvGraphicFramePr>
          <p:nvPr>
            <p:ph sz="quarter" idx="4"/>
          </p:nvPr>
        </p:nvGraphicFramePr>
        <p:xfrm>
          <a:off x="4592638" y="2159000"/>
          <a:ext cx="3992562" cy="376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6" r:id="rId8" imgW="3993226" imgH="3767655" progId="Excel.Sheet.8">
                  <p:embed/>
                </p:oleObj>
              </mc:Choice>
              <mc:Fallback>
                <p:oleObj r:id="rId8" imgW="3993226" imgH="3767655" progId="Excel.Sheet.8">
                  <p:embed/>
                  <p:pic>
                    <p:nvPicPr>
                      <p:cNvPr id="0" name="Picture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2638" y="2159000"/>
                        <a:ext cx="3992562" cy="3768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5" name="Tekstboks 12"/>
          <p:cNvSpPr txBox="1">
            <a:spLocks noChangeArrowheads="1"/>
          </p:cNvSpPr>
          <p:nvPr/>
        </p:nvSpPr>
        <p:spPr bwMode="auto">
          <a:xfrm>
            <a:off x="684213" y="6165850"/>
            <a:ext cx="33496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/>
              <a:t>***:p&lt;0.001; **:p&lt;0.01; *:p&lt;0.05</a:t>
            </a:r>
          </a:p>
        </p:txBody>
      </p:sp>
      <p:pic>
        <p:nvPicPr>
          <p:cNvPr id="8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143875" y="5786438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Dialysis Modality &amp; Diabetes</a:t>
            </a:r>
          </a:p>
        </p:txBody>
      </p:sp>
      <p:sp>
        <p:nvSpPr>
          <p:cNvPr id="38915" name="Pladsholder til teks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a-DK" smtClean="0"/>
              <a:t>Non-DM</a:t>
            </a:r>
          </a:p>
        </p:txBody>
      </p:sp>
      <p:graphicFrame>
        <p:nvGraphicFramePr>
          <p:cNvPr id="38916" name="Pladsholder til indhold 6"/>
          <p:cNvGraphicFramePr>
            <a:graphicFrameLocks noGrp="1"/>
          </p:cNvGraphicFramePr>
          <p:nvPr>
            <p:ph sz="half" idx="2"/>
          </p:nvPr>
        </p:nvGraphicFramePr>
        <p:xfrm>
          <a:off x="992188" y="2154238"/>
          <a:ext cx="3414712" cy="362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9" r:id="rId4" imgW="3414056" imgH="3633531" progId="Excel.Sheet.8">
                  <p:embed/>
                </p:oleObj>
              </mc:Choice>
              <mc:Fallback>
                <p:oleObj r:id="rId4" imgW="3414056" imgH="3633531" progId="Excel.Sheet.8">
                  <p:embed/>
                  <p:pic>
                    <p:nvPicPr>
                      <p:cNvPr id="0" name="Pladsholder til indhold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154238"/>
                        <a:ext cx="3414712" cy="362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7" name="Pladsholder til tekst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da-DK" smtClean="0"/>
              <a:t>DM</a:t>
            </a:r>
          </a:p>
        </p:txBody>
      </p:sp>
      <p:graphicFrame>
        <p:nvGraphicFramePr>
          <p:cNvPr id="38918" name="Pladsholder til indhold 6"/>
          <p:cNvGraphicFramePr>
            <a:graphicFrameLocks noGrp="1"/>
          </p:cNvGraphicFramePr>
          <p:nvPr>
            <p:ph sz="quarter" idx="4"/>
          </p:nvPr>
        </p:nvGraphicFramePr>
        <p:xfrm>
          <a:off x="4594225" y="2009775"/>
          <a:ext cx="4276725" cy="416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0" r:id="rId7" imgW="4273666" imgH="4163929" progId="Excel.Sheet.8">
                  <p:embed/>
                </p:oleObj>
              </mc:Choice>
              <mc:Fallback>
                <p:oleObj r:id="rId7" imgW="4273666" imgH="4163929" progId="Excel.Sheet.8">
                  <p:embed/>
                  <p:pic>
                    <p:nvPicPr>
                      <p:cNvPr id="0" name="Picture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4225" y="2009775"/>
                        <a:ext cx="4276725" cy="416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9" name="Tekstboks 12"/>
          <p:cNvSpPr txBox="1">
            <a:spLocks noChangeArrowheads="1"/>
          </p:cNvSpPr>
          <p:nvPr/>
        </p:nvSpPr>
        <p:spPr bwMode="auto">
          <a:xfrm>
            <a:off x="684213" y="6165850"/>
            <a:ext cx="64595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/>
              <a:t>Significant difference from 100%: ***:p&lt;0.001; **:p&lt;0.01; *:p&lt;0.05</a:t>
            </a:r>
          </a:p>
        </p:txBody>
      </p:sp>
      <p:pic>
        <p:nvPicPr>
          <p:cNvPr id="8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43875" y="5786438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Dialysis Modality: Summary</a:t>
            </a:r>
          </a:p>
        </p:txBody>
      </p:sp>
      <p:graphicFrame>
        <p:nvGraphicFramePr>
          <p:cNvPr id="39939" name="Pladsholder til indhold 6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0" r:id="rId4" imgW="8327858" imgH="4627265" progId="Excel.Sheet.8">
                  <p:embed/>
                </p:oleObj>
              </mc:Choice>
              <mc:Fallback>
                <p:oleObj r:id="rId4" imgW="8327858" imgH="4627265" progId="Excel.Sheet.8">
                  <p:embed/>
                  <p:pic>
                    <p:nvPicPr>
                      <p:cNvPr id="0" name="Pladsholder til indhold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549400"/>
                        <a:ext cx="8331200" cy="462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0" name="Tekstboks 12"/>
          <p:cNvSpPr txBox="1">
            <a:spLocks noChangeArrowheads="1"/>
          </p:cNvSpPr>
          <p:nvPr/>
        </p:nvSpPr>
        <p:spPr bwMode="auto">
          <a:xfrm>
            <a:off x="684213" y="6165850"/>
            <a:ext cx="64595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/>
              <a:t>Significant difference from 100%: ***:p&lt;0.001; **:p&lt;0.01; *:p&lt;0.05</a:t>
            </a:r>
          </a:p>
        </p:txBody>
      </p:sp>
      <p:pic>
        <p:nvPicPr>
          <p:cNvPr id="5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43875" y="5786438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Results</a:t>
            </a:r>
          </a:p>
        </p:txBody>
      </p:sp>
      <p:sp>
        <p:nvSpPr>
          <p:cNvPr id="4096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smtClean="0"/>
              <a:t>A fall in dialysis mortality was seen (HD -46%,    PD -51%)</a:t>
            </a:r>
          </a:p>
          <a:p>
            <a:r>
              <a:rPr lang="da-DK" sz="2400" smtClean="0"/>
              <a:t>An initial survival advantage for PD lasting up to 2 years of ESRD was found and was common for all subgroups. PD outcomes after 4 years were poorer than HD.</a:t>
            </a:r>
          </a:p>
          <a:p>
            <a:r>
              <a:rPr lang="da-DK" sz="2400" smtClean="0"/>
              <a:t>Overall, PD prognosis was better than HD, and an improvement during the 21 years was seen (relative risk 94% in 1990-94 falling to 81% in 2005-10, p&lt;0.001).</a:t>
            </a:r>
          </a:p>
          <a:p>
            <a:endParaRPr lang="da-DK" smtClean="0"/>
          </a:p>
        </p:txBody>
      </p:sp>
      <p:pic>
        <p:nvPicPr>
          <p:cNvPr id="4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875" y="5786438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a-DK" dirty="0" err="1" smtClean="0"/>
              <a:t>Possible</a:t>
            </a:r>
            <a:r>
              <a:rPr lang="da-DK" dirty="0" smtClean="0"/>
              <a:t> </a:t>
            </a:r>
            <a:r>
              <a:rPr lang="da-DK" dirty="0" err="1" smtClean="0"/>
              <a:t>Common</a:t>
            </a:r>
            <a:r>
              <a:rPr lang="da-DK" dirty="0" smtClean="0"/>
              <a:t> </a:t>
            </a:r>
            <a:r>
              <a:rPr lang="da-DK" dirty="0" err="1" smtClean="0"/>
              <a:t>Causes</a:t>
            </a:r>
            <a:r>
              <a:rPr lang="da-DK" dirty="0" smtClean="0"/>
              <a:t> of </a:t>
            </a:r>
            <a:r>
              <a:rPr lang="da-DK" dirty="0" err="1" smtClean="0"/>
              <a:t>Improved</a:t>
            </a:r>
            <a:r>
              <a:rPr lang="da-DK" dirty="0" smtClean="0"/>
              <a:t> </a:t>
            </a:r>
            <a:r>
              <a:rPr lang="da-DK" dirty="0" err="1" smtClean="0"/>
              <a:t>Prognosis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dirty="0" err="1" smtClean="0"/>
              <a:t>Defined</a:t>
            </a:r>
            <a:r>
              <a:rPr lang="da-DK" dirty="0" smtClean="0"/>
              <a:t> Kt/V </a:t>
            </a:r>
            <a:r>
              <a:rPr lang="da-DK" dirty="0" err="1" smtClean="0"/>
              <a:t>targets</a:t>
            </a:r>
            <a:endParaRPr lang="da-DK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dirty="0" err="1" smtClean="0"/>
              <a:t>Better</a:t>
            </a:r>
            <a:r>
              <a:rPr lang="da-DK" dirty="0" smtClean="0"/>
              <a:t> </a:t>
            </a:r>
            <a:r>
              <a:rPr lang="da-DK" dirty="0" err="1" smtClean="0"/>
              <a:t>Ca/P/PTH</a:t>
            </a:r>
            <a:r>
              <a:rPr lang="da-DK" dirty="0" smtClean="0"/>
              <a:t> </a:t>
            </a:r>
            <a:r>
              <a:rPr lang="da-DK" dirty="0" err="1" smtClean="0"/>
              <a:t>control</a:t>
            </a:r>
            <a:endParaRPr lang="da-DK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dirty="0" err="1" smtClean="0"/>
              <a:t>Improved</a:t>
            </a:r>
            <a:r>
              <a:rPr lang="da-DK" dirty="0" smtClean="0"/>
              <a:t> </a:t>
            </a:r>
            <a:r>
              <a:rPr lang="da-DK" dirty="0" err="1" smtClean="0"/>
              <a:t>predialysis</a:t>
            </a:r>
            <a:r>
              <a:rPr lang="da-DK" dirty="0" smtClean="0"/>
              <a:t> </a:t>
            </a:r>
            <a:r>
              <a:rPr lang="da-DK" dirty="0" err="1" smtClean="0"/>
              <a:t>planning</a:t>
            </a:r>
            <a:r>
              <a:rPr lang="da-DK" dirty="0" smtClean="0"/>
              <a:t> (</a:t>
            </a:r>
            <a:r>
              <a:rPr lang="da-DK" dirty="0" err="1" smtClean="0"/>
              <a:t>eGFR</a:t>
            </a:r>
            <a:r>
              <a:rPr lang="da-DK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dirty="0" err="1" smtClean="0"/>
              <a:t>Earlier</a:t>
            </a:r>
            <a:r>
              <a:rPr lang="da-DK" dirty="0" smtClean="0"/>
              <a:t> </a:t>
            </a:r>
            <a:r>
              <a:rPr lang="da-DK" dirty="0" err="1" smtClean="0"/>
              <a:t>dialysis</a:t>
            </a:r>
            <a:r>
              <a:rPr lang="da-DK" dirty="0" smtClean="0"/>
              <a:t> start (</a:t>
            </a:r>
            <a:r>
              <a:rPr lang="da-DK" dirty="0" err="1" smtClean="0"/>
              <a:t>factitious</a:t>
            </a:r>
            <a:r>
              <a:rPr lang="da-DK" dirty="0" smtClean="0"/>
              <a:t> </a:t>
            </a:r>
            <a:r>
              <a:rPr lang="da-DK" dirty="0" err="1" smtClean="0"/>
              <a:t>cause</a:t>
            </a:r>
            <a:r>
              <a:rPr lang="da-DK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dirty="0" err="1" smtClean="0"/>
              <a:t>Elderly</a:t>
            </a:r>
            <a:r>
              <a:rPr lang="da-DK" dirty="0" smtClean="0"/>
              <a:t> dialysis patients do </a:t>
            </a:r>
            <a:r>
              <a:rPr lang="da-DK" dirty="0" err="1" smtClean="0"/>
              <a:t>relatively</a:t>
            </a:r>
            <a:r>
              <a:rPr lang="da-DK" dirty="0" smtClean="0"/>
              <a:t> </a:t>
            </a:r>
            <a:r>
              <a:rPr lang="da-DK" dirty="0" err="1" smtClean="0"/>
              <a:t>better</a:t>
            </a:r>
            <a:r>
              <a:rPr lang="da-DK" dirty="0" smtClean="0"/>
              <a:t> (</a:t>
            </a:r>
            <a:r>
              <a:rPr lang="da-DK" dirty="0" err="1" smtClean="0"/>
              <a:t>falling</a:t>
            </a:r>
            <a:r>
              <a:rPr lang="da-DK" dirty="0" smtClean="0"/>
              <a:t> </a:t>
            </a:r>
            <a:r>
              <a:rPr lang="da-DK" dirty="0" err="1" smtClean="0"/>
              <a:t>mortality</a:t>
            </a:r>
            <a:r>
              <a:rPr lang="da-DK" dirty="0" smtClean="0"/>
              <a:t> </a:t>
            </a:r>
            <a:r>
              <a:rPr lang="da-DK" dirty="0" err="1" smtClean="0"/>
              <a:t>risk</a:t>
            </a:r>
            <a:r>
              <a:rPr lang="da-DK" dirty="0" smtClean="0"/>
              <a:t> from 1.64 to 1.51/decade). </a:t>
            </a:r>
            <a:endParaRPr lang="da-DK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a-DK" sz="2100" dirty="0" smtClean="0"/>
              <a:t>This is </a:t>
            </a:r>
            <a:r>
              <a:rPr lang="da-DK" sz="2100" dirty="0" err="1" smtClean="0"/>
              <a:t>also</a:t>
            </a:r>
            <a:r>
              <a:rPr lang="da-DK" sz="2100" dirty="0" smtClean="0"/>
              <a:t> </a:t>
            </a:r>
            <a:r>
              <a:rPr lang="da-DK" sz="2100" dirty="0" err="1" smtClean="0"/>
              <a:t>possibly</a:t>
            </a:r>
            <a:r>
              <a:rPr lang="da-DK" sz="2100" dirty="0" smtClean="0"/>
              <a:t> a </a:t>
            </a:r>
            <a:r>
              <a:rPr lang="da-DK" sz="2100" dirty="0" err="1" smtClean="0"/>
              <a:t>factitious</a:t>
            </a:r>
            <a:r>
              <a:rPr lang="da-DK" sz="2100" dirty="0" smtClean="0"/>
              <a:t> </a:t>
            </a:r>
            <a:r>
              <a:rPr lang="da-DK" sz="2100" dirty="0" err="1" smtClean="0"/>
              <a:t>cause</a:t>
            </a:r>
            <a:r>
              <a:rPr lang="da-DK" sz="2100" dirty="0" smtClean="0"/>
              <a:t>, </a:t>
            </a:r>
            <a:r>
              <a:rPr lang="da-DK" sz="2100" dirty="0" err="1" smtClean="0"/>
              <a:t>since</a:t>
            </a:r>
            <a:r>
              <a:rPr lang="da-DK" sz="2100" dirty="0" smtClean="0"/>
              <a:t> more </a:t>
            </a:r>
            <a:r>
              <a:rPr lang="da-DK" sz="2100" dirty="0" err="1" smtClean="0"/>
              <a:t>elderly</a:t>
            </a:r>
            <a:r>
              <a:rPr lang="da-DK" sz="2100" dirty="0" smtClean="0"/>
              <a:t> patients </a:t>
            </a:r>
            <a:r>
              <a:rPr lang="da-DK" sz="2100" dirty="0" err="1" smtClean="0"/>
              <a:t>were</a:t>
            </a:r>
            <a:r>
              <a:rPr lang="da-DK" sz="2100" dirty="0" smtClean="0"/>
              <a:t> </a:t>
            </a:r>
            <a:r>
              <a:rPr lang="da-DK" sz="2100" dirty="0" err="1" smtClean="0"/>
              <a:t>included</a:t>
            </a:r>
            <a:r>
              <a:rPr lang="da-DK" sz="2100" dirty="0" smtClean="0"/>
              <a:t> in </a:t>
            </a:r>
            <a:r>
              <a:rPr lang="da-DK" sz="2100" dirty="0" err="1" smtClean="0"/>
              <a:t>later</a:t>
            </a:r>
            <a:r>
              <a:rPr lang="da-DK" sz="2100" dirty="0" smtClean="0"/>
              <a:t> </a:t>
            </a:r>
            <a:r>
              <a:rPr lang="da-DK" sz="2100" dirty="0" err="1" smtClean="0"/>
              <a:t>cohorts</a:t>
            </a:r>
            <a:endParaRPr lang="da-DK" sz="21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dirty="0" err="1"/>
              <a:t>Reduced</a:t>
            </a:r>
            <a:r>
              <a:rPr lang="da-DK" dirty="0"/>
              <a:t> </a:t>
            </a:r>
            <a:r>
              <a:rPr lang="da-DK" dirty="0" err="1"/>
              <a:t>tobacco</a:t>
            </a:r>
            <a:r>
              <a:rPr lang="da-DK" dirty="0"/>
              <a:t> </a:t>
            </a:r>
            <a:r>
              <a:rPr lang="da-DK" dirty="0" err="1"/>
              <a:t>consumption</a:t>
            </a:r>
            <a:endParaRPr lang="da-DK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dirty="0" err="1" smtClean="0"/>
              <a:t>Better</a:t>
            </a:r>
            <a:r>
              <a:rPr lang="da-DK" dirty="0" smtClean="0"/>
              <a:t> </a:t>
            </a:r>
            <a:r>
              <a:rPr lang="da-DK" dirty="0" err="1" smtClean="0"/>
              <a:t>cardiological</a:t>
            </a:r>
            <a:r>
              <a:rPr lang="da-DK" dirty="0" smtClean="0"/>
              <a:t> </a:t>
            </a:r>
            <a:r>
              <a:rPr lang="da-DK" dirty="0" err="1" smtClean="0"/>
              <a:t>treatment</a:t>
            </a:r>
            <a:endParaRPr lang="da-DK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dirty="0" smtClean="0"/>
              <a:t>? EPO/</a:t>
            </a:r>
            <a:r>
              <a:rPr lang="da-DK" dirty="0" err="1" smtClean="0"/>
              <a:t>hypertension</a:t>
            </a:r>
            <a:r>
              <a:rPr lang="da-DK" dirty="0" smtClean="0"/>
              <a:t>/ACE-I/diet 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a-DK" sz="2100" dirty="0" smtClean="0"/>
              <a:t>No </a:t>
            </a:r>
            <a:r>
              <a:rPr lang="da-DK" sz="2100" dirty="0" err="1" smtClean="0"/>
              <a:t>evidence</a:t>
            </a:r>
            <a:r>
              <a:rPr lang="da-DK" sz="2100" dirty="0" smtClean="0"/>
              <a:t> of </a:t>
            </a:r>
            <a:r>
              <a:rPr lang="da-DK" sz="2100" dirty="0" err="1" smtClean="0"/>
              <a:t>therapeutic</a:t>
            </a:r>
            <a:r>
              <a:rPr lang="da-DK" sz="2100" dirty="0" smtClean="0"/>
              <a:t> </a:t>
            </a:r>
            <a:r>
              <a:rPr lang="da-DK" sz="2100" dirty="0" err="1" smtClean="0"/>
              <a:t>changes</a:t>
            </a:r>
            <a:r>
              <a:rPr lang="da-DK" sz="2100" dirty="0" smtClean="0"/>
              <a:t> </a:t>
            </a:r>
            <a:r>
              <a:rPr lang="da-DK" sz="2100" dirty="0" err="1" smtClean="0"/>
              <a:t>during</a:t>
            </a:r>
            <a:r>
              <a:rPr lang="da-DK" sz="2100" dirty="0" smtClean="0"/>
              <a:t> </a:t>
            </a:r>
            <a:r>
              <a:rPr lang="da-DK" sz="2100" dirty="0" err="1" smtClean="0"/>
              <a:t>study</a:t>
            </a:r>
            <a:r>
              <a:rPr lang="da-DK" sz="2100" dirty="0" smtClean="0"/>
              <a:t> </a:t>
            </a:r>
            <a:r>
              <a:rPr lang="da-DK" sz="2100" dirty="0" err="1" smtClean="0"/>
              <a:t>period</a:t>
            </a:r>
            <a:endParaRPr lang="da-DK" sz="2100" dirty="0"/>
          </a:p>
        </p:txBody>
      </p:sp>
      <p:pic>
        <p:nvPicPr>
          <p:cNvPr id="4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875" y="5786438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a-DK" dirty="0" err="1" smtClean="0"/>
              <a:t>Possible</a:t>
            </a:r>
            <a:r>
              <a:rPr lang="da-DK" dirty="0" smtClean="0"/>
              <a:t> </a:t>
            </a:r>
            <a:r>
              <a:rPr lang="da-DK" dirty="0" err="1" smtClean="0"/>
              <a:t>specific</a:t>
            </a:r>
            <a:r>
              <a:rPr lang="da-DK" dirty="0" smtClean="0"/>
              <a:t> </a:t>
            </a:r>
            <a:r>
              <a:rPr lang="da-DK" dirty="0" err="1" smtClean="0"/>
              <a:t>causes</a:t>
            </a:r>
            <a:r>
              <a:rPr lang="da-DK" dirty="0" smtClean="0"/>
              <a:t> of </a:t>
            </a:r>
            <a:r>
              <a:rPr lang="da-DK" dirty="0" err="1" smtClean="0"/>
              <a:t>improved</a:t>
            </a:r>
            <a:r>
              <a:rPr lang="da-DK" dirty="0" smtClean="0"/>
              <a:t> </a:t>
            </a:r>
            <a:r>
              <a:rPr lang="da-DK" dirty="0" err="1" smtClean="0"/>
              <a:t>prognosis</a:t>
            </a:r>
            <a:endParaRPr lang="da-DK" dirty="0"/>
          </a:p>
        </p:txBody>
      </p:sp>
      <p:sp>
        <p:nvSpPr>
          <p:cNvPr id="43011" name="Pladsholder til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mtClean="0"/>
              <a:t>HD</a:t>
            </a:r>
          </a:p>
        </p:txBody>
      </p:sp>
      <p:sp>
        <p:nvSpPr>
          <p:cNvPr id="43012" name="Pladsholder til indhol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a-DK" smtClean="0"/>
              <a:t>Biocompatible membranes</a:t>
            </a:r>
          </a:p>
          <a:p>
            <a:r>
              <a:rPr lang="da-DK" smtClean="0"/>
              <a:t>Lower intradialytic morbidity</a:t>
            </a:r>
          </a:p>
          <a:p>
            <a:r>
              <a:rPr lang="da-DK" smtClean="0"/>
              <a:t>”Floating” dry weight Rx</a:t>
            </a:r>
          </a:p>
          <a:p>
            <a:r>
              <a:rPr lang="da-DK" smtClean="0"/>
              <a:t>(No change in fistula use)</a:t>
            </a:r>
          </a:p>
        </p:txBody>
      </p:sp>
      <p:sp>
        <p:nvSpPr>
          <p:cNvPr id="43013" name="Pladsholder til tekst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a-DK" smtClean="0"/>
              <a:t>PD</a:t>
            </a:r>
          </a:p>
        </p:txBody>
      </p:sp>
      <p:sp>
        <p:nvSpPr>
          <p:cNvPr id="43014" name="Pladsholder til indhold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a-DK" smtClean="0"/>
              <a:t>Lower peritonitis frequency</a:t>
            </a:r>
          </a:p>
          <a:p>
            <a:r>
              <a:rPr lang="da-DK" smtClean="0"/>
              <a:t>Better fluid control</a:t>
            </a:r>
          </a:p>
          <a:p>
            <a:r>
              <a:rPr lang="da-DK" smtClean="0"/>
              <a:t>High transport problem solved</a:t>
            </a:r>
          </a:p>
          <a:p>
            <a:r>
              <a:rPr lang="da-DK" smtClean="0"/>
              <a:t>APD</a:t>
            </a:r>
          </a:p>
          <a:p>
            <a:r>
              <a:rPr lang="da-DK" smtClean="0"/>
              <a:t>Icodextrin</a:t>
            </a:r>
          </a:p>
          <a:p>
            <a:r>
              <a:rPr lang="da-DK" smtClean="0"/>
              <a:t>Less glucose Rx</a:t>
            </a:r>
          </a:p>
          <a:p>
            <a:r>
              <a:rPr lang="da-DK" smtClean="0"/>
              <a:t>Improved catheter technology/placement</a:t>
            </a:r>
          </a:p>
        </p:txBody>
      </p:sp>
      <p:pic>
        <p:nvPicPr>
          <p:cNvPr id="7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875" y="5786438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Conclusions</a:t>
            </a:r>
          </a:p>
        </p:txBody>
      </p:sp>
      <p:sp>
        <p:nvSpPr>
          <p:cNvPr id="44035" name="Pladsholder til indhol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smtClean="0"/>
              <a:t>The adjusted mortality of dialysis patients has improved substatially since 1990.</a:t>
            </a:r>
          </a:p>
          <a:p>
            <a:r>
              <a:rPr lang="da-DK" sz="2400" smtClean="0"/>
              <a:t>The relative survival advantage of PD versus HD has improved since 2000.</a:t>
            </a:r>
          </a:p>
          <a:p>
            <a:r>
              <a:rPr lang="da-DK" sz="2400" smtClean="0"/>
              <a:t>No subgroup was identified where PD had a survival disadvantage compared to HD.</a:t>
            </a:r>
          </a:p>
          <a:p>
            <a:r>
              <a:rPr lang="da-DK" sz="2400" smtClean="0"/>
              <a:t>As in all epidemiological studies, caution is required in interpretation, due to the possible presence of unidentified confounders.</a:t>
            </a:r>
          </a:p>
          <a:p>
            <a:endParaRPr lang="da-DK" smtClean="0"/>
          </a:p>
        </p:txBody>
      </p:sp>
      <p:pic>
        <p:nvPicPr>
          <p:cNvPr id="4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875" y="5786438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smtClean="0"/>
              <a:t>Dialysis Modality Survival: Temporal Changes</a:t>
            </a:r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62500" lnSpcReduction="200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dirty="0" smtClean="0"/>
              <a:t>Heaf JG</a:t>
            </a:r>
            <a:r>
              <a:rPr lang="da-DK" baseline="30000" dirty="0" smtClean="0"/>
              <a:t>1</a:t>
            </a:r>
            <a:r>
              <a:rPr lang="da-DK" dirty="0" smtClean="0"/>
              <a:t>, Wehberg S</a:t>
            </a:r>
            <a:r>
              <a:rPr lang="da-DK" baseline="30000" dirty="0" smtClean="0"/>
              <a:t>2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baseline="30000" dirty="0" smtClean="0"/>
              <a:t>1</a:t>
            </a:r>
            <a:r>
              <a:rPr lang="da-DK" dirty="0" smtClean="0"/>
              <a:t>Herlev Hospital, </a:t>
            </a:r>
            <a:r>
              <a:rPr lang="da-DK" dirty="0" err="1" smtClean="0"/>
              <a:t>University</a:t>
            </a:r>
            <a:r>
              <a:rPr lang="da-DK" dirty="0" smtClean="0"/>
              <a:t> of Copenhagen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baseline="30000" dirty="0" smtClean="0"/>
              <a:t>2</a:t>
            </a:r>
            <a:r>
              <a:rPr lang="en-GB" dirty="0" smtClean="0"/>
              <a:t>Research Unit of Clinical Epidemiology, Centre for National Clinical Databases – South, University of Southern Denmark and Odense University Hospital, Odense, Denmark</a:t>
            </a:r>
            <a:endParaRPr lang="da-DK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a-DK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a-DK" dirty="0"/>
          </a:p>
        </p:txBody>
      </p:sp>
      <p:pic>
        <p:nvPicPr>
          <p:cNvPr id="4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875" y="5786438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74713"/>
          </a:xfrm>
        </p:spPr>
        <p:txBody>
          <a:bodyPr tIns="41473" bIns="41473"/>
          <a:lstStyle/>
          <a:p>
            <a:r>
              <a:rPr lang="da-DK" smtClean="0"/>
              <a:t>HD vs. PD: Status 2011</a:t>
            </a:r>
          </a:p>
        </p:txBody>
      </p:sp>
      <p:graphicFrame>
        <p:nvGraphicFramePr>
          <p:cNvPr id="27651" name="Pladsholder til diagram 5"/>
          <p:cNvGraphicFramePr>
            <a:graphicFrameLocks noGrp="1"/>
          </p:cNvGraphicFramePr>
          <p:nvPr>
            <p:ph type="chart" idx="1"/>
          </p:nvPr>
        </p:nvGraphicFramePr>
        <p:xfrm>
          <a:off x="417513" y="1577975"/>
          <a:ext cx="8453437" cy="477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r:id="rId5" imgW="8455885" imgH="4773582" progId="Excel.Sheet.8">
                  <p:embed/>
                </p:oleObj>
              </mc:Choice>
              <mc:Fallback>
                <p:oleObj r:id="rId5" imgW="8455885" imgH="4773582" progId="Excel.Sheet.8">
                  <p:embed/>
                  <p:pic>
                    <p:nvPicPr>
                      <p:cNvPr id="0" name="Pladsholder til diagram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" y="1577975"/>
                        <a:ext cx="8453437" cy="477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1476375" y="4005263"/>
            <a:ext cx="4824413" cy="0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1430" tIns="45715" rIns="91430" bIns="45715"/>
          <a:lstStyle/>
          <a:p>
            <a:endParaRPr lang="da-DK"/>
          </a:p>
        </p:txBody>
      </p:sp>
      <p:pic>
        <p:nvPicPr>
          <p:cNvPr id="5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43875" y="5786438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Introduction</a:t>
            </a:r>
          </a:p>
        </p:txBody>
      </p:sp>
      <p:sp>
        <p:nvSpPr>
          <p:cNvPr id="28675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smtClean="0"/>
              <a:t>Many epidemiological studies comparing PD &amp; HD mortality. </a:t>
            </a:r>
          </a:p>
          <a:p>
            <a:r>
              <a:rPr lang="da-DK" sz="2400" smtClean="0"/>
              <a:t>Most show a survival advantage for PD during the first 1-2 years of ESRD. </a:t>
            </a:r>
          </a:p>
          <a:p>
            <a:r>
              <a:rPr lang="da-DK" sz="2400" smtClean="0"/>
              <a:t>Long-term results show either equivalent results or a worse prognosis for PD. </a:t>
            </a:r>
          </a:p>
          <a:p>
            <a:r>
              <a:rPr lang="da-DK" sz="2400" smtClean="0"/>
              <a:t>The practice of dialysis has changed considerably during the last 20 years. We studied changes in relative and absolute mortality over the past 20 years</a:t>
            </a:r>
          </a:p>
        </p:txBody>
      </p:sp>
      <p:pic>
        <p:nvPicPr>
          <p:cNvPr id="4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875" y="5786438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Patients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78155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sz="2900" dirty="0" smtClean="0"/>
              <a:t>All 12,095 patients (63% male, 23% </a:t>
            </a:r>
            <a:r>
              <a:rPr lang="da-DK" sz="2900" dirty="0" err="1" smtClean="0"/>
              <a:t>diabetic</a:t>
            </a:r>
            <a:r>
              <a:rPr lang="da-DK" sz="2900" dirty="0" smtClean="0"/>
              <a:t>) </a:t>
            </a:r>
            <a:r>
              <a:rPr lang="da-DK" sz="2900" dirty="0" err="1" smtClean="0"/>
              <a:t>treated</a:t>
            </a:r>
            <a:r>
              <a:rPr lang="da-DK" sz="2900" dirty="0" smtClean="0"/>
              <a:t> </a:t>
            </a:r>
            <a:r>
              <a:rPr lang="da-DK" sz="2900" dirty="0" err="1" smtClean="0"/>
              <a:t>with</a:t>
            </a:r>
            <a:r>
              <a:rPr lang="da-DK" sz="2900" dirty="0" smtClean="0"/>
              <a:t> </a:t>
            </a:r>
            <a:r>
              <a:rPr lang="da-DK" sz="2900" dirty="0" err="1" smtClean="0"/>
              <a:t>dialysis</a:t>
            </a:r>
            <a:r>
              <a:rPr lang="da-DK" sz="2900" dirty="0" smtClean="0"/>
              <a:t> </a:t>
            </a:r>
            <a:r>
              <a:rPr lang="da-DK" sz="2900" dirty="0" err="1" smtClean="0"/>
              <a:t>were</a:t>
            </a:r>
            <a:r>
              <a:rPr lang="da-DK" sz="2900" dirty="0" smtClean="0"/>
              <a:t> </a:t>
            </a:r>
            <a:r>
              <a:rPr lang="da-DK" sz="2900" dirty="0" err="1" smtClean="0"/>
              <a:t>included</a:t>
            </a:r>
            <a:r>
              <a:rPr lang="da-DK" sz="2900" dirty="0" smtClean="0"/>
              <a:t> from the Danish </a:t>
            </a:r>
            <a:r>
              <a:rPr lang="da-DK" sz="2900" dirty="0" err="1" smtClean="0"/>
              <a:t>Nephrology</a:t>
            </a:r>
            <a:r>
              <a:rPr lang="da-DK" sz="2900" dirty="0" smtClean="0"/>
              <a:t> </a:t>
            </a:r>
            <a:r>
              <a:rPr lang="da-DK" sz="2900" dirty="0" err="1" smtClean="0"/>
              <a:t>Registry</a:t>
            </a:r>
            <a:r>
              <a:rPr lang="da-DK" sz="2900" dirty="0" smtClean="0"/>
              <a:t> database </a:t>
            </a:r>
            <a:r>
              <a:rPr lang="da-DK" sz="2900" dirty="0" err="1" smtClean="0"/>
              <a:t>between</a:t>
            </a:r>
            <a:r>
              <a:rPr lang="da-DK" sz="2900" dirty="0" smtClean="0"/>
              <a:t> 1.1.1990 and 31.12.2010.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sz="2900" dirty="0" smtClean="0"/>
              <a:t>The </a:t>
            </a:r>
            <a:r>
              <a:rPr lang="da-DK" sz="2900" dirty="0" err="1" smtClean="0"/>
              <a:t>registry</a:t>
            </a:r>
            <a:r>
              <a:rPr lang="da-DK" sz="2900" dirty="0" smtClean="0"/>
              <a:t> is national, </a:t>
            </a:r>
            <a:r>
              <a:rPr lang="da-DK" sz="2900" dirty="0" err="1" smtClean="0"/>
              <a:t>comprehensive</a:t>
            </a:r>
            <a:r>
              <a:rPr lang="da-DK" sz="2900" dirty="0" smtClean="0"/>
              <a:t> and </a:t>
            </a:r>
            <a:r>
              <a:rPr lang="da-DK" sz="2900" dirty="0" err="1" smtClean="0"/>
              <a:t>prospective</a:t>
            </a:r>
            <a:r>
              <a:rPr lang="da-DK" sz="2900" dirty="0" smtClean="0"/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sz="2900" dirty="0" smtClean="0"/>
              <a:t>The Charlson comorbidity </a:t>
            </a:r>
            <a:r>
              <a:rPr lang="da-DK" sz="2900" dirty="0" err="1" smtClean="0"/>
              <a:t>index</a:t>
            </a:r>
            <a:r>
              <a:rPr lang="da-DK" sz="2900" dirty="0" smtClean="0"/>
              <a:t> (CCI) </a:t>
            </a:r>
            <a:r>
              <a:rPr lang="da-DK" sz="2900" dirty="0" err="1" smtClean="0"/>
              <a:t>derived</a:t>
            </a:r>
            <a:r>
              <a:rPr lang="da-DK" sz="2900" dirty="0" smtClean="0"/>
              <a:t> from </a:t>
            </a:r>
            <a:r>
              <a:rPr lang="da-DK" sz="2900" dirty="0" err="1" smtClean="0"/>
              <a:t>recorded</a:t>
            </a:r>
            <a:r>
              <a:rPr lang="da-DK" sz="2900" dirty="0" smtClean="0"/>
              <a:t> </a:t>
            </a:r>
            <a:r>
              <a:rPr lang="da-DK" sz="2900" dirty="0" err="1" smtClean="0"/>
              <a:t>discharge</a:t>
            </a:r>
            <a:r>
              <a:rPr lang="da-DK" sz="2900" dirty="0" smtClean="0"/>
              <a:t> diagnoses in the National Admissions Registry </a:t>
            </a:r>
            <a:r>
              <a:rPr lang="da-DK" sz="2900" dirty="0" err="1" smtClean="0"/>
              <a:t>during</a:t>
            </a:r>
            <a:r>
              <a:rPr lang="da-DK" sz="2900" dirty="0" smtClean="0"/>
              <a:t> the 10 </a:t>
            </a:r>
            <a:r>
              <a:rPr lang="da-DK" sz="2900" dirty="0" err="1" smtClean="0"/>
              <a:t>years</a:t>
            </a:r>
            <a:r>
              <a:rPr lang="da-DK" sz="2900" dirty="0" smtClean="0"/>
              <a:t> prior to ESRD.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sz="2900" dirty="0" smtClean="0"/>
              <a:t>Major diagnoses: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a-DK" dirty="0" err="1" smtClean="0"/>
              <a:t>shrunken</a:t>
            </a:r>
            <a:r>
              <a:rPr lang="da-DK" dirty="0" smtClean="0"/>
              <a:t> </a:t>
            </a:r>
            <a:r>
              <a:rPr lang="da-DK" dirty="0" err="1" smtClean="0"/>
              <a:t>kidneys</a:t>
            </a:r>
            <a:r>
              <a:rPr lang="da-DK" dirty="0" smtClean="0"/>
              <a:t> 23%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a-DK" dirty="0" smtClean="0"/>
              <a:t>glomerulonephritis 12%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a-DK" dirty="0" err="1" smtClean="0"/>
              <a:t>chronic</a:t>
            </a:r>
            <a:r>
              <a:rPr lang="da-DK" dirty="0" smtClean="0"/>
              <a:t> </a:t>
            </a:r>
            <a:r>
              <a:rPr lang="da-DK" dirty="0" err="1" smtClean="0"/>
              <a:t>interstitial</a:t>
            </a:r>
            <a:r>
              <a:rPr lang="da-DK" dirty="0" smtClean="0"/>
              <a:t> 11%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a-DK" dirty="0" err="1" smtClean="0"/>
              <a:t>polycystic</a:t>
            </a:r>
            <a:r>
              <a:rPr lang="da-DK" dirty="0" smtClean="0"/>
              <a:t> 7%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a-DK" dirty="0" err="1" smtClean="0"/>
              <a:t>hypertensive</a:t>
            </a:r>
            <a:r>
              <a:rPr lang="da-DK" dirty="0" smtClean="0"/>
              <a:t> 12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a-DK" dirty="0" smtClean="0"/>
              <a:t>Type 1 DM 12%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a-DK" dirty="0" smtClean="0"/>
              <a:t>Type 2 DM 11%,</a:t>
            </a:r>
          </a:p>
        </p:txBody>
      </p:sp>
      <p:pic>
        <p:nvPicPr>
          <p:cNvPr id="4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875" y="5786438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Methods</a:t>
            </a:r>
          </a:p>
        </p:txBody>
      </p:sp>
      <p:sp>
        <p:nvSpPr>
          <p:cNvPr id="3072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smtClean="0"/>
              <a:t>Patients followed from first dialysis day to either death, lost-to-follow-up, transplantation, i.e. an intention-to-treat (ITT) analysis. </a:t>
            </a:r>
          </a:p>
          <a:p>
            <a:r>
              <a:rPr lang="da-DK" sz="2400" smtClean="0"/>
              <a:t>The effect of diagnosis, CCI, comorbidity components and cohort were investigated. </a:t>
            </a:r>
          </a:p>
          <a:p>
            <a:r>
              <a:rPr lang="da-DK" sz="2400" smtClean="0"/>
              <a:t>PD and HD modalities compared using Cox proportional hazards analysis, correcting for age, sex, renal diagnosis and CCI.</a:t>
            </a:r>
          </a:p>
        </p:txBody>
      </p:sp>
      <p:pic>
        <p:nvPicPr>
          <p:cNvPr id="4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875" y="5786438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Influence of Renal Diagnosis</a:t>
            </a:r>
          </a:p>
        </p:txBody>
      </p:sp>
      <p:graphicFrame>
        <p:nvGraphicFramePr>
          <p:cNvPr id="31747" name="Pladsholder til indhold 5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" r:id="rId4" imgW="8327858" imgH="4627265" progId="Excel.Sheet.8">
                  <p:embed/>
                </p:oleObj>
              </mc:Choice>
              <mc:Fallback>
                <p:oleObj r:id="rId4" imgW="8327858" imgH="4627265" progId="Excel.Sheet.8">
                  <p:embed/>
                  <p:pic>
                    <p:nvPicPr>
                      <p:cNvPr id="0" name="Pladsholder til indhold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549400"/>
                        <a:ext cx="8331200" cy="462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8" name="Tekstboks 6"/>
          <p:cNvSpPr txBox="1">
            <a:spLocks noChangeArrowheads="1"/>
          </p:cNvSpPr>
          <p:nvPr/>
        </p:nvSpPr>
        <p:spPr bwMode="auto">
          <a:xfrm>
            <a:off x="1619250" y="1916113"/>
            <a:ext cx="2305050" cy="1323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1600"/>
              <a:t>1990-2010</a:t>
            </a:r>
          </a:p>
          <a:p>
            <a:r>
              <a:rPr lang="da-DK" sz="1600"/>
              <a:t>Dialysis patients only</a:t>
            </a:r>
          </a:p>
          <a:p>
            <a:r>
              <a:rPr lang="da-DK" sz="1600"/>
              <a:t>Censored for transplant.</a:t>
            </a:r>
          </a:p>
          <a:p>
            <a:r>
              <a:rPr lang="da-DK" sz="1600"/>
              <a:t>Age- and sex-adjusted. </a:t>
            </a:r>
          </a:p>
          <a:p>
            <a:r>
              <a:rPr lang="da-DK" sz="1600"/>
              <a:t>95% confidence interval</a:t>
            </a:r>
          </a:p>
        </p:txBody>
      </p:sp>
      <p:pic>
        <p:nvPicPr>
          <p:cNvPr id="5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43875" y="5786438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smtClean="0"/>
              <a:t>Influence of Charlson Comorbidity Score</a:t>
            </a:r>
          </a:p>
        </p:txBody>
      </p:sp>
      <p:graphicFrame>
        <p:nvGraphicFramePr>
          <p:cNvPr id="32771" name="Pladsholder til indhold 5"/>
          <p:cNvGraphicFramePr>
            <a:graphicFrameLocks noGrp="1"/>
          </p:cNvGraphicFramePr>
          <p:nvPr>
            <p:ph idx="1"/>
          </p:nvPr>
        </p:nvGraphicFramePr>
        <p:xfrm>
          <a:off x="344488" y="1506538"/>
          <a:ext cx="8393112" cy="466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2" r:id="rId4" imgW="8388823" imgH="4669941" progId="Excel.Sheet.8">
                  <p:embed/>
                </p:oleObj>
              </mc:Choice>
              <mc:Fallback>
                <p:oleObj r:id="rId4" imgW="8388823" imgH="4669941" progId="Excel.Sheet.8">
                  <p:embed/>
                  <p:pic>
                    <p:nvPicPr>
                      <p:cNvPr id="0" name="Pladsholder til indhold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8" y="1506538"/>
                        <a:ext cx="8393112" cy="4665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2" name="Tekstboks 4"/>
          <p:cNvSpPr txBox="1">
            <a:spLocks noChangeArrowheads="1"/>
          </p:cNvSpPr>
          <p:nvPr/>
        </p:nvSpPr>
        <p:spPr bwMode="auto">
          <a:xfrm>
            <a:off x="3995738" y="6165850"/>
            <a:ext cx="15763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/>
              <a:t>Charlson Score</a:t>
            </a:r>
          </a:p>
        </p:txBody>
      </p:sp>
      <p:pic>
        <p:nvPicPr>
          <p:cNvPr id="5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43875" y="5786438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Unadjusted Patient Survival (ITT) </a:t>
            </a:r>
          </a:p>
        </p:txBody>
      </p:sp>
      <p:sp>
        <p:nvSpPr>
          <p:cNvPr id="33795" name="Pladsholder til tekst 4"/>
          <p:cNvSpPr>
            <a:spLocks noGrp="1"/>
          </p:cNvSpPr>
          <p:nvPr>
            <p:ph type="body" idx="1"/>
          </p:nvPr>
        </p:nvSpPr>
        <p:spPr>
          <a:xfrm>
            <a:off x="468313" y="1844675"/>
            <a:ext cx="4040187" cy="639763"/>
          </a:xfrm>
        </p:spPr>
        <p:txBody>
          <a:bodyPr/>
          <a:lstStyle/>
          <a:p>
            <a:r>
              <a:rPr lang="da-DK" sz="2800" smtClean="0"/>
              <a:t>Non-DM	</a:t>
            </a:r>
            <a:r>
              <a:rPr lang="da-DK" smtClean="0"/>
              <a:t>		</a:t>
            </a:r>
          </a:p>
        </p:txBody>
      </p:sp>
      <p:sp>
        <p:nvSpPr>
          <p:cNvPr id="33796" name="Pladsholder til tekst 6"/>
          <p:cNvSpPr>
            <a:spLocks noGrp="1"/>
          </p:cNvSpPr>
          <p:nvPr>
            <p:ph type="body" sz="quarter" idx="3"/>
          </p:nvPr>
        </p:nvSpPr>
        <p:spPr>
          <a:xfrm>
            <a:off x="4643438" y="1916113"/>
            <a:ext cx="4041775" cy="639762"/>
          </a:xfrm>
        </p:spPr>
        <p:txBody>
          <a:bodyPr/>
          <a:lstStyle/>
          <a:p>
            <a:r>
              <a:rPr lang="da-DK" sz="2800" smtClean="0"/>
              <a:t>DM</a:t>
            </a:r>
          </a:p>
        </p:txBody>
      </p:sp>
      <p:pic>
        <p:nvPicPr>
          <p:cNvPr id="3379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636838"/>
            <a:ext cx="4340225" cy="325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636838"/>
            <a:ext cx="4340225" cy="325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43875" y="5786438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3854</TotalTime>
  <Words>688</Words>
  <Application>Microsoft Office PowerPoint</Application>
  <PresentationFormat>Skærmshow (4:3)</PresentationFormat>
  <Paragraphs>89</Paragraphs>
  <Slides>19</Slides>
  <Notes>2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19</vt:i4>
      </vt:variant>
    </vt:vector>
  </HeadingPairs>
  <TitlesOfParts>
    <vt:vector size="23" baseType="lpstr">
      <vt:lpstr>Arial</vt:lpstr>
      <vt:lpstr>Calibri</vt:lpstr>
      <vt:lpstr>Kontortema</vt:lpstr>
      <vt:lpstr>Microsoft Excel 97-2003 Worksheet</vt:lpstr>
      <vt:lpstr>PowerPoint-præsentation</vt:lpstr>
      <vt:lpstr>Dialysis Modality Survival: Temporal Changes</vt:lpstr>
      <vt:lpstr>HD vs. PD: Status 2011</vt:lpstr>
      <vt:lpstr>Introduction</vt:lpstr>
      <vt:lpstr>Patients</vt:lpstr>
      <vt:lpstr>Methods</vt:lpstr>
      <vt:lpstr>Influence of Renal Diagnosis</vt:lpstr>
      <vt:lpstr>Influence of Charlson Comorbidity Score</vt:lpstr>
      <vt:lpstr>Unadjusted Patient Survival (ITT) </vt:lpstr>
      <vt:lpstr>Increasing Comorbidity 1990-2011</vt:lpstr>
      <vt:lpstr>Influence of Cohort</vt:lpstr>
      <vt:lpstr>Dialysis Modality &amp; Cohort</vt:lpstr>
      <vt:lpstr>Dialysis Modality and Age</vt:lpstr>
      <vt:lpstr>Dialysis Modality &amp; Diabetes</vt:lpstr>
      <vt:lpstr>Dialysis Modality: Summary</vt:lpstr>
      <vt:lpstr>Results</vt:lpstr>
      <vt:lpstr>Possible Common Causes of Improved Prognosis</vt:lpstr>
      <vt:lpstr>Possible specific causes of improved prognosis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Dialysis Modality Survival: Temporal Changes</dc:title>
  <dc:creator>james</dc:creator>
  <cp:lastModifiedBy>james heaf</cp:lastModifiedBy>
  <cp:revision>54</cp:revision>
  <dcterms:created xsi:type="dcterms:W3CDTF">2011-04-28T17:27:15Z</dcterms:created>
  <dcterms:modified xsi:type="dcterms:W3CDTF">2014-07-05T04:56:09Z</dcterms:modified>
</cp:coreProperties>
</file>