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22" r:id="rId2"/>
    <p:sldId id="306" r:id="rId3"/>
    <p:sldId id="308" r:id="rId4"/>
    <p:sldId id="309" r:id="rId5"/>
    <p:sldId id="310" r:id="rId6"/>
    <p:sldId id="319" r:id="rId7"/>
    <p:sldId id="321" r:id="rId8"/>
    <p:sldId id="320" r:id="rId9"/>
    <p:sldId id="316" r:id="rId10"/>
    <p:sldId id="317" r:id="rId11"/>
    <p:sldId id="315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Kolonne1</c:v>
                </c:pt>
              </c:strCache>
            </c:strRef>
          </c:tx>
          <c:invertIfNegative val="0"/>
          <c:cat>
            <c:strRef>
              <c:f>'Ark1'!$A$2:$A$4</c:f>
              <c:strCache>
                <c:ptCount val="3"/>
                <c:pt idx="0">
                  <c:v>00-04</c:v>
                </c:pt>
                <c:pt idx="1">
                  <c:v>05-09</c:v>
                </c:pt>
                <c:pt idx="2">
                  <c:v>10-12</c:v>
                </c:pt>
              </c:strCache>
            </c:strRef>
          </c:cat>
          <c:val>
            <c:numRef>
              <c:f>'Ark1'!$B$2:$B$4</c:f>
              <c:numCache>
                <c:formatCode>General</c:formatCode>
                <c:ptCount val="3"/>
                <c:pt idx="0">
                  <c:v>25.7</c:v>
                </c:pt>
                <c:pt idx="1">
                  <c:v>28.2</c:v>
                </c:pt>
                <c:pt idx="2">
                  <c:v>29.7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537200"/>
        <c:axId val="187537592"/>
      </c:barChart>
      <c:catAx>
        <c:axId val="187537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7537592"/>
        <c:crosses val="autoZero"/>
        <c:auto val="1"/>
        <c:lblAlgn val="ctr"/>
        <c:lblOffset val="100"/>
        <c:noMultiLvlLbl val="0"/>
      </c:catAx>
      <c:valAx>
        <c:axId val="187537592"/>
        <c:scaling>
          <c:orientation val="minMax"/>
          <c:max val="35"/>
          <c:min val="1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 dirty="0" err="1" smtClean="0"/>
                  <a:t>Patient-måneder/peritonitis</a:t>
                </a:r>
                <a:endParaRPr lang="da-DK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87537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00-04</c:v>
                </c:pt>
              </c:strCache>
            </c:strRef>
          </c:tx>
          <c:invertIfNegative val="0"/>
          <c:cat>
            <c:strRef>
              <c:f>'Ark1'!$A$2:$A$4</c:f>
              <c:strCache>
                <c:ptCount val="3"/>
                <c:pt idx="0">
                  <c:v>CAPD</c:v>
                </c:pt>
                <c:pt idx="1">
                  <c:v>APD</c:v>
                </c:pt>
                <c:pt idx="2">
                  <c:v>Andet</c:v>
                </c:pt>
              </c:strCache>
            </c:strRef>
          </c:cat>
          <c:val>
            <c:numRef>
              <c:f>'Ark1'!$B$2:$B$4</c:f>
              <c:numCache>
                <c:formatCode>General</c:formatCode>
                <c:ptCount val="3"/>
                <c:pt idx="0">
                  <c:v>23.2</c:v>
                </c:pt>
                <c:pt idx="1">
                  <c:v>30.2</c:v>
                </c:pt>
                <c:pt idx="2">
                  <c:v>25.7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05-09</c:v>
                </c:pt>
              </c:strCache>
            </c:strRef>
          </c:tx>
          <c:invertIfNegative val="0"/>
          <c:cat>
            <c:strRef>
              <c:f>'Ark1'!$A$2:$A$4</c:f>
              <c:strCache>
                <c:ptCount val="3"/>
                <c:pt idx="0">
                  <c:v>CAPD</c:v>
                </c:pt>
                <c:pt idx="1">
                  <c:v>APD</c:v>
                </c:pt>
                <c:pt idx="2">
                  <c:v>Andet</c:v>
                </c:pt>
              </c:strCache>
            </c:strRef>
          </c:cat>
          <c:val>
            <c:numRef>
              <c:f>'Ark1'!$C$2:$C$4</c:f>
              <c:numCache>
                <c:formatCode>General</c:formatCode>
                <c:ptCount val="3"/>
                <c:pt idx="0">
                  <c:v>26.2</c:v>
                </c:pt>
                <c:pt idx="1">
                  <c:v>29.3</c:v>
                </c:pt>
                <c:pt idx="2">
                  <c:v>28.2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10-12</c:v>
                </c:pt>
              </c:strCache>
            </c:strRef>
          </c:tx>
          <c:invertIfNegative val="0"/>
          <c:cat>
            <c:strRef>
              <c:f>'Ark1'!$A$2:$A$4</c:f>
              <c:strCache>
                <c:ptCount val="3"/>
                <c:pt idx="0">
                  <c:v>CAPD</c:v>
                </c:pt>
                <c:pt idx="1">
                  <c:v>APD</c:v>
                </c:pt>
                <c:pt idx="2">
                  <c:v>Andet</c:v>
                </c:pt>
              </c:strCache>
            </c:strRef>
          </c:cat>
          <c:val>
            <c:numRef>
              <c:f>'Ark1'!$D$2:$D$4</c:f>
              <c:numCache>
                <c:formatCode>General</c:formatCode>
                <c:ptCount val="3"/>
                <c:pt idx="0">
                  <c:v>28.9</c:v>
                </c:pt>
                <c:pt idx="1">
                  <c:v>30</c:v>
                </c:pt>
                <c:pt idx="2">
                  <c:v>29.7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484093584"/>
        <c:axId val="484094368"/>
      </c:barChart>
      <c:catAx>
        <c:axId val="484093584"/>
        <c:scaling>
          <c:orientation val="minMax"/>
        </c:scaling>
        <c:delete val="0"/>
        <c:axPos val="b"/>
        <c:title>
          <c:layout/>
          <c:overlay val="0"/>
        </c:title>
        <c:numFmt formatCode="General" sourceLinked="0"/>
        <c:majorTickMark val="none"/>
        <c:minorTickMark val="none"/>
        <c:tickLblPos val="nextTo"/>
        <c:crossAx val="484094368"/>
        <c:crosses val="autoZero"/>
        <c:auto val="1"/>
        <c:lblAlgn val="ctr"/>
        <c:lblOffset val="100"/>
        <c:noMultiLvlLbl val="0"/>
      </c:catAx>
      <c:valAx>
        <c:axId val="484094368"/>
        <c:scaling>
          <c:orientation val="minMax"/>
          <c:max val="35"/>
          <c:min val="1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 dirty="0" err="1" smtClean="0"/>
                  <a:t>Patient-mdr./peritonitis</a:t>
                </a:r>
                <a:endParaRPr lang="da-DK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84093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2000-04</c:v>
                </c:pt>
              </c:strCache>
            </c:strRef>
          </c:tx>
          <c:invertIfNegative val="0"/>
          <c:cat>
            <c:strRef>
              <c:f>'Ark1'!$A$2:$A$15</c:f>
              <c:strCache>
                <c:ptCount val="14"/>
                <c:pt idx="0">
                  <c:v>Esbjerg</c:v>
                </c:pt>
                <c:pt idx="1">
                  <c:v>Herlev</c:v>
                </c:pt>
                <c:pt idx="2">
                  <c:v>Sønderborg</c:v>
                </c:pt>
                <c:pt idx="3">
                  <c:v>Holbæk</c:v>
                </c:pt>
                <c:pt idx="4">
                  <c:v>Odense</c:v>
                </c:pt>
                <c:pt idx="5">
                  <c:v>Roskilde</c:v>
                </c:pt>
                <c:pt idx="6">
                  <c:v>Hillerød</c:v>
                </c:pt>
                <c:pt idx="7">
                  <c:v>Fredericia</c:v>
                </c:pt>
                <c:pt idx="8">
                  <c:v>Nykøbing F</c:v>
                </c:pt>
                <c:pt idx="9">
                  <c:v>Skejby</c:v>
                </c:pt>
                <c:pt idx="10">
                  <c:v>Rigshospitalet</c:v>
                </c:pt>
                <c:pt idx="11">
                  <c:v>Aalborg</c:v>
                </c:pt>
                <c:pt idx="12">
                  <c:v>Viborg</c:v>
                </c:pt>
                <c:pt idx="13">
                  <c:v>Holstebro</c:v>
                </c:pt>
              </c:strCache>
            </c:strRef>
          </c:cat>
          <c:val>
            <c:numRef>
              <c:f>'Ark1'!$B$2:$B$15</c:f>
              <c:numCache>
                <c:formatCode>General</c:formatCode>
                <c:ptCount val="14"/>
                <c:pt idx="0">
                  <c:v>2.16</c:v>
                </c:pt>
                <c:pt idx="1">
                  <c:v>3.08</c:v>
                </c:pt>
                <c:pt idx="2">
                  <c:v>2.3299999999999996</c:v>
                </c:pt>
                <c:pt idx="3">
                  <c:v>2.13</c:v>
                </c:pt>
                <c:pt idx="4">
                  <c:v>1.32</c:v>
                </c:pt>
                <c:pt idx="5">
                  <c:v>2.4099999999999997</c:v>
                </c:pt>
                <c:pt idx="6">
                  <c:v>1.61</c:v>
                </c:pt>
                <c:pt idx="7">
                  <c:v>3.6</c:v>
                </c:pt>
                <c:pt idx="9">
                  <c:v>2.23</c:v>
                </c:pt>
                <c:pt idx="10">
                  <c:v>1.71</c:v>
                </c:pt>
                <c:pt idx="11">
                  <c:v>2.3199999999999994</c:v>
                </c:pt>
                <c:pt idx="12">
                  <c:v>3.2800000000000002</c:v>
                </c:pt>
                <c:pt idx="13">
                  <c:v>4.7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 2005-12</c:v>
                </c:pt>
              </c:strCache>
            </c:strRef>
          </c:tx>
          <c:invertIfNegative val="0"/>
          <c:cat>
            <c:strRef>
              <c:f>'Ark1'!$A$2:$A$15</c:f>
              <c:strCache>
                <c:ptCount val="14"/>
                <c:pt idx="0">
                  <c:v>Esbjerg</c:v>
                </c:pt>
                <c:pt idx="1">
                  <c:v>Herlev</c:v>
                </c:pt>
                <c:pt idx="2">
                  <c:v>Sønderborg</c:v>
                </c:pt>
                <c:pt idx="3">
                  <c:v>Holbæk</c:v>
                </c:pt>
                <c:pt idx="4">
                  <c:v>Odense</c:v>
                </c:pt>
                <c:pt idx="5">
                  <c:v>Roskilde</c:v>
                </c:pt>
                <c:pt idx="6">
                  <c:v>Hillerød</c:v>
                </c:pt>
                <c:pt idx="7">
                  <c:v>Fredericia</c:v>
                </c:pt>
                <c:pt idx="8">
                  <c:v>Nykøbing F</c:v>
                </c:pt>
                <c:pt idx="9">
                  <c:v>Skejby</c:v>
                </c:pt>
                <c:pt idx="10">
                  <c:v>Rigshospitalet</c:v>
                </c:pt>
                <c:pt idx="11">
                  <c:v>Aalborg</c:v>
                </c:pt>
                <c:pt idx="12">
                  <c:v>Viborg</c:v>
                </c:pt>
                <c:pt idx="13">
                  <c:v>Holstebro</c:v>
                </c:pt>
              </c:strCache>
            </c:strRef>
          </c:cat>
          <c:val>
            <c:numRef>
              <c:f>'Ark1'!$C$2:$C$15</c:f>
              <c:numCache>
                <c:formatCode>General</c:formatCode>
                <c:ptCount val="14"/>
                <c:pt idx="0">
                  <c:v>1.53</c:v>
                </c:pt>
                <c:pt idx="1">
                  <c:v>1.78</c:v>
                </c:pt>
                <c:pt idx="2">
                  <c:v>1.9800000000000002</c:v>
                </c:pt>
                <c:pt idx="3">
                  <c:v>2</c:v>
                </c:pt>
                <c:pt idx="4">
                  <c:v>2.11</c:v>
                </c:pt>
                <c:pt idx="5">
                  <c:v>2.13</c:v>
                </c:pt>
                <c:pt idx="6">
                  <c:v>2.38</c:v>
                </c:pt>
                <c:pt idx="7">
                  <c:v>2.6</c:v>
                </c:pt>
                <c:pt idx="8">
                  <c:v>2.7</c:v>
                </c:pt>
                <c:pt idx="9">
                  <c:v>3</c:v>
                </c:pt>
                <c:pt idx="10">
                  <c:v>3.42</c:v>
                </c:pt>
                <c:pt idx="11">
                  <c:v>3.46</c:v>
                </c:pt>
                <c:pt idx="12">
                  <c:v>3.48</c:v>
                </c:pt>
                <c:pt idx="1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4095152"/>
        <c:axId val="484095544"/>
      </c:barChart>
      <c:catAx>
        <c:axId val="4840951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484095544"/>
        <c:crosses val="autoZero"/>
        <c:auto val="1"/>
        <c:lblAlgn val="ctr"/>
        <c:lblOffset val="100"/>
        <c:tickLblSkip val="1"/>
        <c:noMultiLvlLbl val="0"/>
      </c:catAx>
      <c:valAx>
        <c:axId val="48409554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År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840951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1-år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90-94</c:v>
                </c:pt>
                <c:pt idx="1">
                  <c:v>95-99</c:v>
                </c:pt>
                <c:pt idx="2">
                  <c:v>00-04</c:v>
                </c:pt>
                <c:pt idx="3">
                  <c:v>05-09</c:v>
                </c:pt>
                <c:pt idx="4">
                  <c:v>10-12</c:v>
                </c:pt>
              </c:strCache>
            </c:strRef>
          </c:cat>
          <c:val>
            <c:numRef>
              <c:f>'Ark1'!$B$2:$B$6</c:f>
              <c:numCache>
                <c:formatCode>General</c:formatCode>
                <c:ptCount val="5"/>
                <c:pt idx="0">
                  <c:v>13</c:v>
                </c:pt>
                <c:pt idx="1">
                  <c:v>13</c:v>
                </c:pt>
                <c:pt idx="2">
                  <c:v>12</c:v>
                </c:pt>
                <c:pt idx="3">
                  <c:v>11</c:v>
                </c:pt>
                <c:pt idx="4">
                  <c:v>13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5-år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90-94</c:v>
                </c:pt>
                <c:pt idx="1">
                  <c:v>95-99</c:v>
                </c:pt>
                <c:pt idx="2">
                  <c:v>00-04</c:v>
                </c:pt>
                <c:pt idx="3">
                  <c:v>05-09</c:v>
                </c:pt>
                <c:pt idx="4">
                  <c:v>10-12</c:v>
                </c:pt>
              </c:strCache>
            </c:strRef>
          </c:cat>
          <c:val>
            <c:numRef>
              <c:f>'Ark1'!$C$2:$C$6</c:f>
              <c:numCache>
                <c:formatCode>General</c:formatCode>
                <c:ptCount val="5"/>
                <c:pt idx="0">
                  <c:v>45</c:v>
                </c:pt>
                <c:pt idx="1">
                  <c:v>50</c:v>
                </c:pt>
                <c:pt idx="2">
                  <c:v>54</c:v>
                </c:pt>
                <c:pt idx="3">
                  <c:v>54</c:v>
                </c:pt>
                <c:pt idx="4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4096328"/>
        <c:axId val="484096720"/>
      </c:barChart>
      <c:catAx>
        <c:axId val="484096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84096720"/>
        <c:crosses val="autoZero"/>
        <c:auto val="1"/>
        <c:lblAlgn val="ctr"/>
        <c:lblOffset val="100"/>
        <c:noMultiLvlLbl val="0"/>
      </c:catAx>
      <c:valAx>
        <c:axId val="484096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4096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HD</c:v>
                </c:pt>
              </c:strCache>
            </c:strRef>
          </c:tx>
          <c:invertIfNegative val="0"/>
          <c:cat>
            <c:strRef>
              <c:f>'Ark1'!$A$2:$A$15</c:f>
              <c:strCache>
                <c:ptCount val="14"/>
                <c:pt idx="0">
                  <c:v>Odense</c:v>
                </c:pt>
                <c:pt idx="1">
                  <c:v>Holbæk</c:v>
                </c:pt>
                <c:pt idx="2">
                  <c:v>Hillerød</c:v>
                </c:pt>
                <c:pt idx="3">
                  <c:v>Holstebro</c:v>
                </c:pt>
                <c:pt idx="4">
                  <c:v>Fredericia</c:v>
                </c:pt>
                <c:pt idx="5">
                  <c:v>Skejby</c:v>
                </c:pt>
                <c:pt idx="6">
                  <c:v>Sønderborg</c:v>
                </c:pt>
                <c:pt idx="7">
                  <c:v>Rigshospitalet</c:v>
                </c:pt>
                <c:pt idx="8">
                  <c:v>Herlev</c:v>
                </c:pt>
                <c:pt idx="9">
                  <c:v>Aalborg</c:v>
                </c:pt>
                <c:pt idx="10">
                  <c:v>Nykøbing F</c:v>
                </c:pt>
                <c:pt idx="11">
                  <c:v>Esbjerg</c:v>
                </c:pt>
                <c:pt idx="12">
                  <c:v>Viborg</c:v>
                </c:pt>
                <c:pt idx="13">
                  <c:v>Roskilde</c:v>
                </c:pt>
              </c:strCache>
            </c:strRef>
          </c:cat>
          <c:val>
            <c:numRef>
              <c:f>'Ark1'!$B$2:$B$15</c:f>
              <c:numCache>
                <c:formatCode>0.000</c:formatCode>
                <c:ptCount val="14"/>
                <c:pt idx="0">
                  <c:v>8.3333333333333321</c:v>
                </c:pt>
                <c:pt idx="1">
                  <c:v>0</c:v>
                </c:pt>
                <c:pt idx="2">
                  <c:v>4.2553191489361701</c:v>
                </c:pt>
                <c:pt idx="3">
                  <c:v>6.569343065693432</c:v>
                </c:pt>
                <c:pt idx="4">
                  <c:v>5</c:v>
                </c:pt>
                <c:pt idx="5">
                  <c:v>2.9508196721311477</c:v>
                </c:pt>
                <c:pt idx="6">
                  <c:v>8.8495575221238951</c:v>
                </c:pt>
                <c:pt idx="7">
                  <c:v>3.0405405405405412</c:v>
                </c:pt>
                <c:pt idx="8">
                  <c:v>3.7542662116040959</c:v>
                </c:pt>
                <c:pt idx="9">
                  <c:v>12.062256809338523</c:v>
                </c:pt>
                <c:pt idx="10">
                  <c:v>5.6179775280898854</c:v>
                </c:pt>
                <c:pt idx="11">
                  <c:v>0</c:v>
                </c:pt>
                <c:pt idx="12">
                  <c:v>5.9523809523809508</c:v>
                </c:pt>
                <c:pt idx="13">
                  <c:v>3.5714285714285707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PD</c:v>
                </c:pt>
              </c:strCache>
            </c:strRef>
          </c:tx>
          <c:invertIfNegative val="0"/>
          <c:cat>
            <c:strRef>
              <c:f>'Ark1'!$A$2:$A$15</c:f>
              <c:strCache>
                <c:ptCount val="14"/>
                <c:pt idx="0">
                  <c:v>Odense</c:v>
                </c:pt>
                <c:pt idx="1">
                  <c:v>Holbæk</c:v>
                </c:pt>
                <c:pt idx="2">
                  <c:v>Hillerød</c:v>
                </c:pt>
                <c:pt idx="3">
                  <c:v>Holstebro</c:v>
                </c:pt>
                <c:pt idx="4">
                  <c:v>Fredericia</c:v>
                </c:pt>
                <c:pt idx="5">
                  <c:v>Skejby</c:v>
                </c:pt>
                <c:pt idx="6">
                  <c:v>Sønderborg</c:v>
                </c:pt>
                <c:pt idx="7">
                  <c:v>Rigshospitalet</c:v>
                </c:pt>
                <c:pt idx="8">
                  <c:v>Herlev</c:v>
                </c:pt>
                <c:pt idx="9">
                  <c:v>Aalborg</c:v>
                </c:pt>
                <c:pt idx="10">
                  <c:v>Nykøbing F</c:v>
                </c:pt>
                <c:pt idx="11">
                  <c:v>Esbjerg</c:v>
                </c:pt>
                <c:pt idx="12">
                  <c:v>Viborg</c:v>
                </c:pt>
                <c:pt idx="13">
                  <c:v>Roskilde</c:v>
                </c:pt>
              </c:strCache>
            </c:strRef>
          </c:cat>
          <c:val>
            <c:numRef>
              <c:f>'Ark1'!$C$2:$C$15</c:f>
              <c:numCache>
                <c:formatCode>0.000</c:formatCode>
                <c:ptCount val="14"/>
                <c:pt idx="0">
                  <c:v>7.8947368421052611</c:v>
                </c:pt>
                <c:pt idx="1">
                  <c:v>17.283950617283949</c:v>
                </c:pt>
                <c:pt idx="2">
                  <c:v>15.957446808510642</c:v>
                </c:pt>
                <c:pt idx="3">
                  <c:v>14.5985401459854</c:v>
                </c:pt>
                <c:pt idx="4">
                  <c:v>16.428571428571427</c:v>
                </c:pt>
                <c:pt idx="5">
                  <c:v>20</c:v>
                </c:pt>
                <c:pt idx="6">
                  <c:v>15.929203539823011</c:v>
                </c:pt>
                <c:pt idx="7">
                  <c:v>24.324324324324326</c:v>
                </c:pt>
                <c:pt idx="8">
                  <c:v>25.597269624573372</c:v>
                </c:pt>
                <c:pt idx="9">
                  <c:v>17.8988326848249</c:v>
                </c:pt>
                <c:pt idx="10">
                  <c:v>26.966292134831455</c:v>
                </c:pt>
                <c:pt idx="11">
                  <c:v>35.849056603773569</c:v>
                </c:pt>
                <c:pt idx="12">
                  <c:v>34.523809523809526</c:v>
                </c:pt>
                <c:pt idx="13">
                  <c:v>41.071428571428555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50441536"/>
        <c:axId val="650443496"/>
      </c:barChart>
      <c:catAx>
        <c:axId val="6504415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650443496"/>
        <c:crosses val="autoZero"/>
        <c:auto val="1"/>
        <c:lblAlgn val="ctr"/>
        <c:lblOffset val="100"/>
        <c:tickLblSkip val="1"/>
        <c:noMultiLvlLbl val="0"/>
      </c:catAx>
      <c:valAx>
        <c:axId val="6504434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 dirty="0" smtClean="0"/>
                  <a:t>%</a:t>
                </a:r>
                <a:endParaRPr lang="da-DK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650441536"/>
        <c:crosses val="autoZero"/>
        <c:crossBetween val="between"/>
        <c:majorUnit val="5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1-år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90-94</c:v>
                </c:pt>
                <c:pt idx="1">
                  <c:v>95-99</c:v>
                </c:pt>
                <c:pt idx="2">
                  <c:v>00-04</c:v>
                </c:pt>
                <c:pt idx="3">
                  <c:v>05-09</c:v>
                </c:pt>
                <c:pt idx="4">
                  <c:v>10-12</c:v>
                </c:pt>
              </c:strCache>
            </c:strRef>
          </c:cat>
          <c:val>
            <c:numRef>
              <c:f>'Ark1'!$B$2:$B$6</c:f>
              <c:numCache>
                <c:formatCode>General</c:formatCode>
                <c:ptCount val="5"/>
                <c:pt idx="0">
                  <c:v>22</c:v>
                </c:pt>
                <c:pt idx="1">
                  <c:v>20</c:v>
                </c:pt>
                <c:pt idx="2">
                  <c:v>18</c:v>
                </c:pt>
                <c:pt idx="3">
                  <c:v>18</c:v>
                </c:pt>
                <c:pt idx="4">
                  <c:v>22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5-år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90-94</c:v>
                </c:pt>
                <c:pt idx="1">
                  <c:v>95-99</c:v>
                </c:pt>
                <c:pt idx="2">
                  <c:v>00-04</c:v>
                </c:pt>
                <c:pt idx="3">
                  <c:v>05-09</c:v>
                </c:pt>
                <c:pt idx="4">
                  <c:v>10-12</c:v>
                </c:pt>
              </c:strCache>
            </c:strRef>
          </c:cat>
          <c:val>
            <c:numRef>
              <c:f>'Ark1'!$C$2:$C$6</c:f>
              <c:numCache>
                <c:formatCode>General</c:formatCode>
                <c:ptCount val="5"/>
                <c:pt idx="0">
                  <c:v>59</c:v>
                </c:pt>
                <c:pt idx="1">
                  <c:v>64</c:v>
                </c:pt>
                <c:pt idx="2">
                  <c:v>56</c:v>
                </c:pt>
                <c:pt idx="3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14873440"/>
        <c:axId val="114873832"/>
      </c:barChart>
      <c:catAx>
        <c:axId val="114873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4873832"/>
        <c:crosses val="autoZero"/>
        <c:auto val="1"/>
        <c:lblAlgn val="ctr"/>
        <c:lblOffset val="100"/>
        <c:noMultiLvlLbl val="0"/>
      </c:catAx>
      <c:valAx>
        <c:axId val="1148738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 dirty="0" smtClean="0"/>
                  <a:t>%</a:t>
                </a:r>
                <a:endParaRPr lang="da-DK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48734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1-år</c:v>
                </c:pt>
              </c:strCache>
            </c:strRef>
          </c:tx>
          <c:invertIfNegative val="0"/>
          <c:cat>
            <c:strRef>
              <c:f>'Ark1'!$A$2:$A$15</c:f>
              <c:strCache>
                <c:ptCount val="14"/>
                <c:pt idx="0">
                  <c:v>Odense</c:v>
                </c:pt>
                <c:pt idx="1">
                  <c:v>Sønderborg</c:v>
                </c:pt>
                <c:pt idx="2">
                  <c:v>Aalborg</c:v>
                </c:pt>
                <c:pt idx="3">
                  <c:v>Viborg</c:v>
                </c:pt>
                <c:pt idx="4">
                  <c:v>Herlev</c:v>
                </c:pt>
                <c:pt idx="5">
                  <c:v>Holstebro</c:v>
                </c:pt>
                <c:pt idx="6">
                  <c:v>Skejby</c:v>
                </c:pt>
                <c:pt idx="7">
                  <c:v>Hillerød</c:v>
                </c:pt>
                <c:pt idx="8">
                  <c:v>Rigshospital</c:v>
                </c:pt>
                <c:pt idx="9">
                  <c:v>Esbjerg</c:v>
                </c:pt>
                <c:pt idx="10">
                  <c:v>Fredericia</c:v>
                </c:pt>
                <c:pt idx="11">
                  <c:v>Holbæk</c:v>
                </c:pt>
                <c:pt idx="12">
                  <c:v>Nykøbing F</c:v>
                </c:pt>
                <c:pt idx="13">
                  <c:v>Roskilde</c:v>
                </c:pt>
              </c:strCache>
            </c:strRef>
          </c:cat>
          <c:val>
            <c:numRef>
              <c:f>'Ark1'!$B$2:$B$15</c:f>
              <c:numCache>
                <c:formatCode>General</c:formatCode>
                <c:ptCount val="14"/>
                <c:pt idx="0">
                  <c:v>28</c:v>
                </c:pt>
                <c:pt idx="1">
                  <c:v>26</c:v>
                </c:pt>
                <c:pt idx="2">
                  <c:v>25</c:v>
                </c:pt>
                <c:pt idx="3">
                  <c:v>24</c:v>
                </c:pt>
                <c:pt idx="4">
                  <c:v>21</c:v>
                </c:pt>
                <c:pt idx="5">
                  <c:v>21</c:v>
                </c:pt>
                <c:pt idx="6">
                  <c:v>21</c:v>
                </c:pt>
                <c:pt idx="7">
                  <c:v>19</c:v>
                </c:pt>
                <c:pt idx="8">
                  <c:v>18</c:v>
                </c:pt>
                <c:pt idx="9">
                  <c:v>17</c:v>
                </c:pt>
                <c:pt idx="10">
                  <c:v>14</c:v>
                </c:pt>
                <c:pt idx="11">
                  <c:v>11</c:v>
                </c:pt>
                <c:pt idx="12">
                  <c:v>11</c:v>
                </c:pt>
                <c:pt idx="13">
                  <c:v>6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5-år</c:v>
                </c:pt>
              </c:strCache>
            </c:strRef>
          </c:tx>
          <c:invertIfNegative val="0"/>
          <c:cat>
            <c:strRef>
              <c:f>'Ark1'!$A$2:$A$15</c:f>
              <c:strCache>
                <c:ptCount val="14"/>
                <c:pt idx="0">
                  <c:v>Odense</c:v>
                </c:pt>
                <c:pt idx="1">
                  <c:v>Sønderborg</c:v>
                </c:pt>
                <c:pt idx="2">
                  <c:v>Aalborg</c:v>
                </c:pt>
                <c:pt idx="3">
                  <c:v>Viborg</c:v>
                </c:pt>
                <c:pt idx="4">
                  <c:v>Herlev</c:v>
                </c:pt>
                <c:pt idx="5">
                  <c:v>Holstebro</c:v>
                </c:pt>
                <c:pt idx="6">
                  <c:v>Skejby</c:v>
                </c:pt>
                <c:pt idx="7">
                  <c:v>Hillerød</c:v>
                </c:pt>
                <c:pt idx="8">
                  <c:v>Rigshospital</c:v>
                </c:pt>
                <c:pt idx="9">
                  <c:v>Esbjerg</c:v>
                </c:pt>
                <c:pt idx="10">
                  <c:v>Fredericia</c:v>
                </c:pt>
                <c:pt idx="11">
                  <c:v>Holbæk</c:v>
                </c:pt>
                <c:pt idx="12">
                  <c:v>Nykøbing F</c:v>
                </c:pt>
                <c:pt idx="13">
                  <c:v>Roskilde</c:v>
                </c:pt>
              </c:strCache>
            </c:strRef>
          </c:cat>
          <c:val>
            <c:numRef>
              <c:f>'Ark1'!$C$2:$C$15</c:f>
              <c:numCache>
                <c:formatCode>General</c:formatCode>
                <c:ptCount val="14"/>
                <c:pt idx="0">
                  <c:v>70</c:v>
                </c:pt>
                <c:pt idx="1">
                  <c:v>57</c:v>
                </c:pt>
                <c:pt idx="2">
                  <c:v>68</c:v>
                </c:pt>
                <c:pt idx="3">
                  <c:v>62</c:v>
                </c:pt>
                <c:pt idx="4">
                  <c:v>62</c:v>
                </c:pt>
                <c:pt idx="5">
                  <c:v>55</c:v>
                </c:pt>
                <c:pt idx="6">
                  <c:v>47</c:v>
                </c:pt>
                <c:pt idx="7">
                  <c:v>61</c:v>
                </c:pt>
                <c:pt idx="8">
                  <c:v>60</c:v>
                </c:pt>
                <c:pt idx="9">
                  <c:v>64</c:v>
                </c:pt>
                <c:pt idx="10">
                  <c:v>52</c:v>
                </c:pt>
                <c:pt idx="11">
                  <c:v>56</c:v>
                </c:pt>
                <c:pt idx="12">
                  <c:v>52</c:v>
                </c:pt>
                <c:pt idx="1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874616"/>
        <c:axId val="114875008"/>
      </c:barChart>
      <c:catAx>
        <c:axId val="1148746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14875008"/>
        <c:crosses val="autoZero"/>
        <c:auto val="1"/>
        <c:lblAlgn val="ctr"/>
        <c:lblOffset val="100"/>
        <c:tickLblSkip val="1"/>
        <c:noMultiLvlLbl val="0"/>
      </c:catAx>
      <c:valAx>
        <c:axId val="1148750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4874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HD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90-94</c:v>
                </c:pt>
                <c:pt idx="1">
                  <c:v>95-99</c:v>
                </c:pt>
                <c:pt idx="2">
                  <c:v>00-04</c:v>
                </c:pt>
                <c:pt idx="3">
                  <c:v>05-09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39</c:v>
                </c:pt>
                <c:pt idx="1">
                  <c:v>46</c:v>
                </c:pt>
                <c:pt idx="2">
                  <c:v>40</c:v>
                </c:pt>
                <c:pt idx="3">
                  <c:v>36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Transplant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90-94</c:v>
                </c:pt>
                <c:pt idx="1">
                  <c:v>95-99</c:v>
                </c:pt>
                <c:pt idx="2">
                  <c:v>00-04</c:v>
                </c:pt>
                <c:pt idx="3">
                  <c:v>05-09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  <c:pt idx="0">
                  <c:v>26</c:v>
                </c:pt>
                <c:pt idx="1">
                  <c:v>22</c:v>
                </c:pt>
                <c:pt idx="2">
                  <c:v>23</c:v>
                </c:pt>
                <c:pt idx="3">
                  <c:v>23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Død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90-94</c:v>
                </c:pt>
                <c:pt idx="1">
                  <c:v>95-99</c:v>
                </c:pt>
                <c:pt idx="2">
                  <c:v>00-04</c:v>
                </c:pt>
                <c:pt idx="3">
                  <c:v>05-09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34</c:v>
                </c:pt>
                <c:pt idx="1">
                  <c:v>30</c:v>
                </c:pt>
                <c:pt idx="2">
                  <c:v>33</c:v>
                </c:pt>
                <c:pt idx="3">
                  <c:v>30</c:v>
                </c:pt>
              </c:numCache>
            </c:numRef>
          </c:val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Lost to follow-up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90-94</c:v>
                </c:pt>
                <c:pt idx="1">
                  <c:v>95-99</c:v>
                </c:pt>
                <c:pt idx="2">
                  <c:v>00-04</c:v>
                </c:pt>
                <c:pt idx="3">
                  <c:v>05-09</c:v>
                </c:pt>
              </c:strCache>
            </c:strRef>
          </c:cat>
          <c:val>
            <c:numRef>
              <c:f>'Ark1'!$E$2:$E$5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875792"/>
        <c:axId val="114876184"/>
      </c:barChart>
      <c:catAx>
        <c:axId val="114875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4876184"/>
        <c:crosses val="autoZero"/>
        <c:auto val="1"/>
        <c:lblAlgn val="ctr"/>
        <c:lblOffset val="100"/>
        <c:noMultiLvlLbl val="0"/>
      </c:catAx>
      <c:valAx>
        <c:axId val="11487618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14875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</cdr:x>
      <cdr:y>0.08587</cdr:y>
    </cdr:from>
    <cdr:to>
      <cdr:x>0.48249</cdr:x>
      <cdr:y>0.2879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1234480" y="388640"/>
          <a:ext cx="2736260" cy="91438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a-DK" sz="1400" dirty="0" smtClean="0"/>
            <a:t>3.458 tilfælde i 7.924 </a:t>
          </a:r>
          <a:r>
            <a:rPr lang="da-DK" sz="1400" dirty="0" err="1" smtClean="0"/>
            <a:t>patient-år</a:t>
          </a:r>
          <a:endParaRPr lang="da-DK" sz="1400" dirty="0" smtClean="0"/>
        </a:p>
        <a:p xmlns:a="http://schemas.openxmlformats.org/drawingml/2006/main">
          <a:r>
            <a:rPr lang="da-DK" sz="1400" dirty="0" smtClean="0"/>
            <a:t>0,44 </a:t>
          </a:r>
          <a:r>
            <a:rPr lang="da-DK" sz="1400" dirty="0" err="1" smtClean="0"/>
            <a:t>tilfælde/patient-år</a:t>
          </a:r>
          <a:endParaRPr lang="da-DK" sz="1400" dirty="0" smtClean="0"/>
        </a:p>
        <a:p xmlns:a="http://schemas.openxmlformats.org/drawingml/2006/main">
          <a:r>
            <a:rPr lang="da-DK" sz="1400" dirty="0" smtClean="0"/>
            <a:t>1 tilfælde pr. 27.5 </a:t>
          </a:r>
          <a:r>
            <a:rPr lang="da-DK" sz="1400" dirty="0" err="1" smtClean="0"/>
            <a:t>patient-md</a:t>
          </a:r>
          <a:endParaRPr lang="da-DK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0.08876</cdr:x>
      <cdr:y>0.05405</cdr:y>
    </cdr:from>
    <cdr:to>
      <cdr:x>0.31625</cdr:x>
      <cdr:y>0.14951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730424" y="244624"/>
          <a:ext cx="187215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a-DK" sz="1600" dirty="0" smtClean="0"/>
            <a:t>Intention to </a:t>
          </a:r>
          <a:r>
            <a:rPr lang="da-DK" sz="1600" dirty="0" err="1" smtClean="0"/>
            <a:t>Treat</a:t>
          </a:r>
          <a:endParaRPr lang="da-DK" sz="1600" dirty="0"/>
        </a:p>
      </cdr:txBody>
    </cdr:sp>
  </cdr:relSizeAnchor>
  <cdr:relSizeAnchor xmlns:cdr="http://schemas.openxmlformats.org/drawingml/2006/chartDrawing">
    <cdr:from>
      <cdr:x>0.80625</cdr:x>
      <cdr:y>0.05405</cdr:y>
    </cdr:from>
    <cdr:to>
      <cdr:x>0.91736</cdr:x>
      <cdr:y>0.1336</cdr:y>
    </cdr:to>
    <cdr:sp macro="" textlink="">
      <cdr:nvSpPr>
        <cdr:cNvPr id="3" name="Tekstboks 2"/>
        <cdr:cNvSpPr txBox="1"/>
      </cdr:nvSpPr>
      <cdr:spPr>
        <a:xfrm xmlns:a="http://schemas.openxmlformats.org/drawingml/2006/main">
          <a:off x="6635080" y="244624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a-DK" sz="2800" dirty="0"/>
            <a:t>*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0.73625</cdr:x>
      <cdr:y>0.08587</cdr:y>
    </cdr:from>
    <cdr:to>
      <cdr:x>0.96374</cdr:x>
      <cdr:y>0.2879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6059016" y="388640"/>
          <a:ext cx="187220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a-DK" sz="1600" dirty="0" err="1" smtClean="0"/>
            <a:t>Censoreret</a:t>
          </a:r>
          <a:r>
            <a:rPr lang="da-DK" sz="1600" dirty="0" smtClean="0"/>
            <a:t> for død </a:t>
          </a:r>
        </a:p>
        <a:p xmlns:a="http://schemas.openxmlformats.org/drawingml/2006/main">
          <a:r>
            <a:rPr lang="da-DK" sz="1600" dirty="0" smtClean="0"/>
            <a:t>og </a:t>
          </a:r>
          <a:r>
            <a:rPr lang="da-DK" sz="1600" dirty="0" err="1" smtClean="0"/>
            <a:t>transplatation</a:t>
          </a:r>
          <a:endParaRPr lang="da-DK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C5221-28CD-4619-A005-CC25475A8197}" type="datetimeFigureOut">
              <a:rPr lang="da-DK" smtClean="0"/>
              <a:pPr/>
              <a:t>05-07-2014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39A7-9BAE-494D-9CBE-B13D7FC9861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480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05-07-2014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05-07-2014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05-07-2014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iagram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da-DK" noProof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EA9F0-694A-4033-ACA3-75BF41C1E58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05-07-2014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05-07-2014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05-07-2014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05-07-2014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05-07-2014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05-07-2014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05-07-2014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05-07-2014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8ADE7-36B9-4448-BC21-7A837F6F61FD}" type="datetimeFigureOut">
              <a:rPr lang="da-DK" smtClean="0"/>
              <a:pPr/>
              <a:t>05-07-2014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This Power Point </a:t>
            </a:r>
            <a:r>
              <a:rPr lang="da-DK" dirty="0" err="1" smtClean="0"/>
              <a:t>presentation</a:t>
            </a:r>
            <a:r>
              <a:rPr lang="da-DK" dirty="0" smtClean="0"/>
              <a:t> </a:t>
            </a:r>
            <a:r>
              <a:rPr lang="da-DK" dirty="0" err="1" smtClean="0"/>
              <a:t>belongs</a:t>
            </a:r>
            <a:r>
              <a:rPr lang="da-DK" dirty="0" smtClean="0"/>
              <a:t> to the Danish </a:t>
            </a:r>
            <a:r>
              <a:rPr lang="da-DK" dirty="0" err="1" smtClean="0"/>
              <a:t>Renal</a:t>
            </a:r>
            <a:r>
              <a:rPr lang="da-DK" dirty="0" smtClean="0"/>
              <a:t> Registry, </a:t>
            </a:r>
            <a:r>
              <a:rPr lang="da-DK" dirty="0" err="1" smtClean="0"/>
              <a:t>which</a:t>
            </a:r>
            <a:r>
              <a:rPr lang="da-DK" dirty="0" smtClean="0"/>
              <a:t> </a:t>
            </a:r>
            <a:r>
              <a:rPr lang="da-DK" dirty="0" err="1" smtClean="0"/>
              <a:t>owns</a:t>
            </a:r>
            <a:r>
              <a:rPr lang="da-DK" dirty="0" smtClean="0"/>
              <a:t> the copyright. It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freely</a:t>
            </a:r>
            <a:r>
              <a:rPr lang="da-DK" dirty="0" smtClean="0"/>
              <a:t> </a:t>
            </a:r>
            <a:r>
              <a:rPr lang="da-DK" dirty="0" err="1" smtClean="0"/>
              <a:t>used</a:t>
            </a:r>
            <a:r>
              <a:rPr lang="da-DK" dirty="0" smtClean="0"/>
              <a:t> for non-</a:t>
            </a:r>
            <a:r>
              <a:rPr lang="da-DK" dirty="0" err="1" smtClean="0"/>
              <a:t>commercial</a:t>
            </a:r>
            <a:r>
              <a:rPr lang="da-DK" dirty="0" smtClean="0"/>
              <a:t> </a:t>
            </a:r>
            <a:r>
              <a:rPr lang="da-DK" dirty="0" err="1" smtClean="0"/>
              <a:t>study</a:t>
            </a:r>
            <a:r>
              <a:rPr lang="da-DK" dirty="0" smtClean="0"/>
              <a:t> and </a:t>
            </a:r>
            <a:r>
              <a:rPr lang="da-DK" dirty="0" err="1" smtClean="0"/>
              <a:t>educational</a:t>
            </a:r>
            <a:r>
              <a:rPr lang="da-DK" dirty="0" smtClean="0"/>
              <a:t> purposes. Any </a:t>
            </a:r>
            <a:r>
              <a:rPr lang="da-DK" dirty="0" err="1" smtClean="0"/>
              <a:t>commercial</a:t>
            </a:r>
            <a:r>
              <a:rPr lang="da-DK" dirty="0" smtClean="0"/>
              <a:t> </a:t>
            </a:r>
            <a:r>
              <a:rPr lang="da-DK" dirty="0" err="1" smtClean="0"/>
              <a:t>use</a:t>
            </a:r>
            <a:r>
              <a:rPr lang="da-DK" dirty="0" smtClean="0"/>
              <a:t> or </a:t>
            </a:r>
            <a:r>
              <a:rPr lang="da-DK" dirty="0" err="1" smtClean="0"/>
              <a:t>publication</a:t>
            </a:r>
            <a:r>
              <a:rPr lang="da-DK" dirty="0" smtClean="0"/>
              <a:t> </a:t>
            </a:r>
            <a:r>
              <a:rPr lang="da-DK" dirty="0" err="1" smtClean="0"/>
              <a:t>requires</a:t>
            </a:r>
            <a:r>
              <a:rPr lang="da-DK" dirty="0" smtClean="0"/>
              <a:t> the prior permission of the Danish </a:t>
            </a:r>
            <a:r>
              <a:rPr lang="da-DK" dirty="0" err="1" smtClean="0"/>
              <a:t>Renal</a:t>
            </a:r>
            <a:r>
              <a:rPr lang="da-DK" dirty="0" smtClean="0"/>
              <a:t> Registry</a:t>
            </a:r>
            <a:endParaRPr lang="da-DK" dirty="0"/>
          </a:p>
        </p:txBody>
      </p:sp>
      <p:pic>
        <p:nvPicPr>
          <p:cNvPr id="4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877272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3375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PD Tekniksvigt 2005-2012 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5877272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sker med PD Patienter?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5877272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Peritonitis</a:t>
            </a:r>
            <a:r>
              <a:rPr lang="da-DK" dirty="0" smtClean="0"/>
              <a:t> 2000-12</a:t>
            </a:r>
            <a:endParaRPr lang="da-DK" dirty="0"/>
          </a:p>
        </p:txBody>
      </p:sp>
      <p:graphicFrame>
        <p:nvGraphicFramePr>
          <p:cNvPr id="4" name="Pladsholder til diagram 3"/>
          <p:cNvGraphicFramePr>
            <a:graphicFrameLocks noGrp="1"/>
          </p:cNvGraphicFramePr>
          <p:nvPr>
            <p:ph type="chart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5877272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Peritonitis</a:t>
            </a:r>
            <a:r>
              <a:rPr lang="da-DK" dirty="0" smtClean="0"/>
              <a:t> &amp; Modalitet</a:t>
            </a:r>
            <a:endParaRPr lang="da-DK" dirty="0"/>
          </a:p>
        </p:txBody>
      </p:sp>
      <p:graphicFrame>
        <p:nvGraphicFramePr>
          <p:cNvPr id="4" name="Pladsholder til diagram 3"/>
          <p:cNvGraphicFramePr>
            <a:graphicFrameLocks noGrp="1"/>
          </p:cNvGraphicFramePr>
          <p:nvPr>
            <p:ph type="chart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5877272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Peritonitis</a:t>
            </a:r>
            <a:r>
              <a:rPr lang="da-DK" dirty="0" smtClean="0"/>
              <a:t>: Relativ Placering</a:t>
            </a:r>
            <a:endParaRPr lang="da-DK" dirty="0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2000-04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2005-09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2010-12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1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Fredericia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Fredericia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Holstebro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2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Sønderborg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Holstebro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Hillerød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3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Holstebro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Aalborg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Holbæk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4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Viborg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Rigshospital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Skejby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5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Herlev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Skejby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Rigshospital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6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Skejby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Hillerød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Fredericia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7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Esbjerg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Roskilde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Skejby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8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Nykøbing F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Sønderborg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Aalborg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9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Roskilde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Viborg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Esbjerg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10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Hillerød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Nykøbing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Nykøbing F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11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Odense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Esbjerg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Roskilde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12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Rigshospital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Herlev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Odense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13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Holbæk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Holbæk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Sønderborg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14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Aalborg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Odense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Herlev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877272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Peritonitis-fri</a:t>
            </a:r>
            <a:r>
              <a:rPr lang="da-DK" dirty="0" smtClean="0"/>
              <a:t> Overlevelse</a:t>
            </a:r>
            <a:endParaRPr lang="da-DK" dirty="0"/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899592" y="1200150"/>
          <a:ext cx="7543800" cy="565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9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200150"/>
                        <a:ext cx="7543800" cy="565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5597" y="5157192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Median </a:t>
            </a:r>
            <a:r>
              <a:rPr lang="da-DK" dirty="0" err="1" smtClean="0"/>
              <a:t>Peritonitis-fri</a:t>
            </a:r>
            <a:r>
              <a:rPr lang="da-DK" dirty="0" smtClean="0"/>
              <a:t> Overlevelse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PD Patientoverlevelse 1990-2012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611560" y="6309320"/>
            <a:ext cx="123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*:Prognose</a:t>
            </a:r>
            <a:endParaRPr lang="da-DK" dirty="0"/>
          </a:p>
        </p:txBody>
      </p:sp>
      <p:pic>
        <p:nvPicPr>
          <p:cNvPr id="6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5877272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Hjemmedialyse Prævalens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5877272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PD Tekniksvigt 1990-2012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5877272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42954</TotalTime>
  <Words>167</Words>
  <Application>Microsoft Office PowerPoint</Application>
  <PresentationFormat>Skærmshow (4:3)</PresentationFormat>
  <Paragraphs>84</Paragraphs>
  <Slides>11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Kontortema</vt:lpstr>
      <vt:lpstr>Graph</vt:lpstr>
      <vt:lpstr>PowerPoint-præsentation</vt:lpstr>
      <vt:lpstr>Peritonitis 2000-12</vt:lpstr>
      <vt:lpstr>Peritonitis &amp; Modalitet</vt:lpstr>
      <vt:lpstr>Peritonitis: Relativ Placering</vt:lpstr>
      <vt:lpstr>Peritonitis-fri Overlevelse</vt:lpstr>
      <vt:lpstr>Median Peritonitis-fri Overlevelse</vt:lpstr>
      <vt:lpstr>PD Patientoverlevelse 1990-2012</vt:lpstr>
      <vt:lpstr>Hjemmedialyse Prævalens</vt:lpstr>
      <vt:lpstr>PD Tekniksvigt 1990-2012</vt:lpstr>
      <vt:lpstr>PD Tekniksvigt 2005-2012 </vt:lpstr>
      <vt:lpstr>Hvad sker med PD Patienter?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DNSL Årsrapport 2011</dc:title>
  <dc:creator>james</dc:creator>
  <cp:lastModifiedBy>james heaf</cp:lastModifiedBy>
  <cp:revision>86</cp:revision>
  <dcterms:created xsi:type="dcterms:W3CDTF">2012-04-05T18:16:48Z</dcterms:created>
  <dcterms:modified xsi:type="dcterms:W3CDTF">2014-07-05T09:26:16Z</dcterms:modified>
</cp:coreProperties>
</file>